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6"/>
  </p:notesMasterIdLst>
  <p:handoutMasterIdLst>
    <p:handoutMasterId r:id="rId27"/>
  </p:handoutMasterIdLst>
  <p:sldIdLst>
    <p:sldId id="376" r:id="rId7"/>
    <p:sldId id="365" r:id="rId8"/>
    <p:sldId id="2147137874" r:id="rId9"/>
    <p:sldId id="423" r:id="rId10"/>
    <p:sldId id="550144795" r:id="rId11"/>
    <p:sldId id="2147137876" r:id="rId12"/>
    <p:sldId id="2147137875" r:id="rId13"/>
    <p:sldId id="645" r:id="rId14"/>
    <p:sldId id="2147376109" r:id="rId15"/>
    <p:sldId id="2147376106" r:id="rId16"/>
    <p:sldId id="4112" r:id="rId17"/>
    <p:sldId id="2147137879" r:id="rId18"/>
    <p:sldId id="2113417322" r:id="rId19"/>
    <p:sldId id="2147137878" r:id="rId20"/>
    <p:sldId id="2147376108" r:id="rId21"/>
    <p:sldId id="550144791" r:id="rId22"/>
    <p:sldId id="2147137880" r:id="rId23"/>
    <p:sldId id="643" r:id="rId24"/>
    <p:sldId id="550144790"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0E0E0"/>
    <a:srgbClr val="DC202E"/>
    <a:srgbClr val="FFFFFF"/>
    <a:srgbClr val="C0C0C0"/>
    <a:srgbClr val="A0A0A0"/>
    <a:srgbClr val="707070"/>
    <a:srgbClr val="40404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79D914-D0C4-46D5-A73D-A6052A6E05AA}" v="77" dt="2022-06-01T17:44:46.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0" autoAdjust="0"/>
    <p:restoredTop sz="94280" autoAdjust="0"/>
  </p:normalViewPr>
  <p:slideViewPr>
    <p:cSldViewPr snapToGrid="0" snapToObjects="1" showGuides="1">
      <p:cViewPr varScale="1">
        <p:scale>
          <a:sx n="72" d="100"/>
          <a:sy n="72" d="100"/>
        </p:scale>
        <p:origin x="288"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napToGrid="0" snapToObjects="1" showGuides="1">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Current</c:v>
                </c:pt>
              </c:strCache>
            </c:strRef>
          </c:tx>
          <c:dPt>
            <c:idx val="0"/>
            <c:bubble3D val="0"/>
            <c:spPr>
              <a:solidFill>
                <a:srgbClr val="DC202E"/>
              </a:solidFill>
              <a:ln w="19050">
                <a:solidFill>
                  <a:schemeClr val="lt1"/>
                </a:solidFill>
              </a:ln>
              <a:effectLst/>
            </c:spPr>
            <c:extLst>
              <c:ext xmlns:c16="http://schemas.microsoft.com/office/drawing/2014/chart" uri="{C3380CC4-5D6E-409C-BE32-E72D297353CC}">
                <c16:uniqueId val="{00000001-BE4D-4B83-AD18-E44A0A0BEA3A}"/>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BE4D-4B83-AD18-E44A0A0BEA3A}"/>
              </c:ext>
            </c:extLst>
          </c:dPt>
          <c:dLbls>
            <c:delete val="1"/>
          </c:dLbls>
          <c:cat>
            <c:strRef>
              <c:f>Sheet1!$A$2:$A$3</c:f>
              <c:strCache>
                <c:ptCount val="2"/>
                <c:pt idx="0">
                  <c:v>Long</c:v>
                </c:pt>
                <c:pt idx="1">
                  <c:v>Short</c:v>
                </c:pt>
              </c:strCache>
            </c:strRef>
          </c:cat>
          <c:val>
            <c:numRef>
              <c:f>Sheet1!$B$2:$B$3</c:f>
              <c:numCache>
                <c:formatCode>0.0%</c:formatCode>
                <c:ptCount val="2"/>
                <c:pt idx="0">
                  <c:v>0.41099999999999998</c:v>
                </c:pt>
                <c:pt idx="1">
                  <c:v>0.58899999999999997</c:v>
                </c:pt>
              </c:numCache>
            </c:numRef>
          </c:val>
          <c:extLst>
            <c:ext xmlns:c16="http://schemas.microsoft.com/office/drawing/2014/chart" uri="{C3380CC4-5D6E-409C-BE32-E72D297353CC}">
              <c16:uniqueId val="{00000004-BE4D-4B83-AD18-E44A0A0BEA3A}"/>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Current</c:v>
                </c:pt>
              </c:strCache>
            </c:strRef>
          </c:tx>
          <c:dPt>
            <c:idx val="0"/>
            <c:bubble3D val="0"/>
            <c:spPr>
              <a:solidFill>
                <a:srgbClr val="DC202E"/>
              </a:solidFill>
              <a:ln w="19050">
                <a:solidFill>
                  <a:schemeClr val="lt1"/>
                </a:solidFill>
              </a:ln>
              <a:effectLst/>
            </c:spPr>
            <c:extLst>
              <c:ext xmlns:c16="http://schemas.microsoft.com/office/drawing/2014/chart" uri="{C3380CC4-5D6E-409C-BE32-E72D297353CC}">
                <c16:uniqueId val="{00000001-65D8-495D-B2B7-3320FBD1D7CE}"/>
              </c:ext>
            </c:extLst>
          </c:dPt>
          <c:dPt>
            <c:idx val="1"/>
            <c:bubble3D val="0"/>
            <c:spPr>
              <a:solidFill>
                <a:srgbClr val="DC202E">
                  <a:lumMod val="75000"/>
                </a:srgbClr>
              </a:solidFill>
              <a:ln w="19050">
                <a:solidFill>
                  <a:schemeClr val="lt1"/>
                </a:solidFill>
              </a:ln>
              <a:effectLst/>
            </c:spPr>
            <c:extLst>
              <c:ext xmlns:c16="http://schemas.microsoft.com/office/drawing/2014/chart" uri="{C3380CC4-5D6E-409C-BE32-E72D297353CC}">
                <c16:uniqueId val="{00000003-65D8-495D-B2B7-3320FBD1D7CE}"/>
              </c:ext>
            </c:extLst>
          </c:dPt>
          <c:dPt>
            <c:idx val="2"/>
            <c:bubble3D val="0"/>
            <c:spPr>
              <a:solidFill>
                <a:srgbClr val="DC202E">
                  <a:lumMod val="50000"/>
                </a:srgbClr>
              </a:solidFill>
              <a:ln w="19050">
                <a:solidFill>
                  <a:schemeClr val="lt1"/>
                </a:solidFill>
              </a:ln>
              <a:effectLst/>
            </c:spPr>
            <c:extLst>
              <c:ext xmlns:c16="http://schemas.microsoft.com/office/drawing/2014/chart" uri="{C3380CC4-5D6E-409C-BE32-E72D297353CC}">
                <c16:uniqueId val="{00000005-65D8-495D-B2B7-3320FBD1D7CE}"/>
              </c:ext>
            </c:extLst>
          </c:dPt>
          <c:dPt>
            <c:idx val="3"/>
            <c:bubble3D val="0"/>
            <c:spPr>
              <a:solidFill>
                <a:srgbClr val="DC202E">
                  <a:lumMod val="50000"/>
                </a:srgbClr>
              </a:solidFill>
              <a:ln w="19050">
                <a:solidFill>
                  <a:schemeClr val="lt1"/>
                </a:solidFill>
              </a:ln>
              <a:effectLst/>
            </c:spPr>
            <c:extLst>
              <c:ext xmlns:c16="http://schemas.microsoft.com/office/drawing/2014/chart" uri="{C3380CC4-5D6E-409C-BE32-E72D297353CC}">
                <c16:uniqueId val="{00000007-65D8-495D-B2B7-3320FBD1D7CE}"/>
              </c:ext>
            </c:extLst>
          </c:dPt>
          <c:dPt>
            <c:idx val="4"/>
            <c:bubble3D val="0"/>
            <c:spPr>
              <a:solidFill>
                <a:srgbClr val="DC202E">
                  <a:lumMod val="75000"/>
                </a:srgbClr>
              </a:solidFill>
              <a:ln w="19050">
                <a:solidFill>
                  <a:schemeClr val="lt1"/>
                </a:solidFill>
              </a:ln>
              <a:effectLst/>
            </c:spPr>
            <c:extLst>
              <c:ext xmlns:c16="http://schemas.microsoft.com/office/drawing/2014/chart" uri="{C3380CC4-5D6E-409C-BE32-E72D297353CC}">
                <c16:uniqueId val="{00000009-65D8-495D-B2B7-3320FBD1D7CE}"/>
              </c:ext>
            </c:extLst>
          </c:dPt>
          <c:dPt>
            <c:idx val="5"/>
            <c:bubble3D val="0"/>
            <c:spPr>
              <a:solidFill>
                <a:srgbClr val="DC202E"/>
              </a:solidFill>
              <a:ln w="19050">
                <a:solidFill>
                  <a:schemeClr val="lt1"/>
                </a:solidFill>
              </a:ln>
              <a:effectLst/>
            </c:spPr>
            <c:extLst>
              <c:ext xmlns:c16="http://schemas.microsoft.com/office/drawing/2014/chart" uri="{C3380CC4-5D6E-409C-BE32-E72D297353CC}">
                <c16:uniqueId val="{0000000B-65D8-495D-B2B7-3320FBD1D7CE}"/>
              </c:ext>
            </c:extLst>
          </c:dPt>
          <c:dPt>
            <c:idx val="6"/>
            <c:bubble3D val="0"/>
            <c:spPr>
              <a:solidFill>
                <a:srgbClr val="181717"/>
              </a:solidFill>
              <a:ln w="19050">
                <a:solidFill>
                  <a:schemeClr val="lt1"/>
                </a:solidFill>
              </a:ln>
              <a:effectLst/>
            </c:spPr>
            <c:extLst>
              <c:ext xmlns:c16="http://schemas.microsoft.com/office/drawing/2014/chart" uri="{C3380CC4-5D6E-409C-BE32-E72D297353CC}">
                <c16:uniqueId val="{0000000D-65D8-495D-B2B7-3320FBD1D7CE}"/>
              </c:ext>
            </c:extLst>
          </c:dPt>
          <c:dPt>
            <c:idx val="7"/>
            <c:bubble3D val="0"/>
            <c:spPr>
              <a:solidFill>
                <a:srgbClr val="3B3838"/>
              </a:solidFill>
              <a:ln w="19050">
                <a:solidFill>
                  <a:schemeClr val="lt1"/>
                </a:solidFill>
              </a:ln>
              <a:effectLst/>
            </c:spPr>
            <c:extLst>
              <c:ext xmlns:c16="http://schemas.microsoft.com/office/drawing/2014/chart" uri="{C3380CC4-5D6E-409C-BE32-E72D297353CC}">
                <c16:uniqueId val="{0000000F-65D8-495D-B2B7-3320FBD1D7CE}"/>
              </c:ext>
            </c:extLst>
          </c:dPt>
          <c:dPt>
            <c:idx val="8"/>
            <c:bubble3D val="0"/>
            <c:spPr>
              <a:solidFill>
                <a:srgbClr val="E7E6E6">
                  <a:lumMod val="50000"/>
                </a:srgbClr>
              </a:solidFill>
              <a:ln w="19050">
                <a:solidFill>
                  <a:schemeClr val="lt1"/>
                </a:solidFill>
              </a:ln>
              <a:effectLst/>
            </c:spPr>
            <c:extLst>
              <c:ext xmlns:c16="http://schemas.microsoft.com/office/drawing/2014/chart" uri="{C3380CC4-5D6E-409C-BE32-E72D297353CC}">
                <c16:uniqueId val="{00000011-65D8-495D-B2B7-3320FBD1D7CE}"/>
              </c:ext>
            </c:extLst>
          </c:dPt>
          <c:dPt>
            <c:idx val="9"/>
            <c:bubble3D val="0"/>
            <c:spPr>
              <a:solidFill>
                <a:srgbClr val="E7E6E6">
                  <a:lumMod val="75000"/>
                </a:srgbClr>
              </a:solidFill>
              <a:ln w="19050">
                <a:solidFill>
                  <a:schemeClr val="lt1"/>
                </a:solidFill>
              </a:ln>
              <a:effectLst/>
            </c:spPr>
            <c:extLst>
              <c:ext xmlns:c16="http://schemas.microsoft.com/office/drawing/2014/chart" uri="{C3380CC4-5D6E-409C-BE32-E72D297353CC}">
                <c16:uniqueId val="{00000013-65D8-495D-B2B7-3320FBD1D7CE}"/>
              </c:ext>
            </c:extLst>
          </c:dPt>
          <c:dPt>
            <c:idx val="10"/>
            <c:bubble3D val="0"/>
            <c:spPr>
              <a:solidFill>
                <a:srgbClr val="E7E6E6">
                  <a:lumMod val="50000"/>
                </a:srgbClr>
              </a:solidFill>
              <a:ln w="19050">
                <a:solidFill>
                  <a:schemeClr val="lt1"/>
                </a:solidFill>
              </a:ln>
              <a:effectLst/>
            </c:spPr>
            <c:extLst>
              <c:ext xmlns:c16="http://schemas.microsoft.com/office/drawing/2014/chart" uri="{C3380CC4-5D6E-409C-BE32-E72D297353CC}">
                <c16:uniqueId val="{00000015-65D8-495D-B2B7-3320FBD1D7CE}"/>
              </c:ext>
            </c:extLst>
          </c:dPt>
          <c:dPt>
            <c:idx val="11"/>
            <c:bubble3D val="0"/>
            <c:spPr>
              <a:solidFill>
                <a:srgbClr val="E7E6E6">
                  <a:lumMod val="25000"/>
                </a:srgbClr>
              </a:solidFill>
              <a:ln w="19050">
                <a:solidFill>
                  <a:schemeClr val="lt1"/>
                </a:solidFill>
              </a:ln>
              <a:effectLst/>
            </c:spPr>
            <c:extLst>
              <c:ext xmlns:c16="http://schemas.microsoft.com/office/drawing/2014/chart" uri="{C3380CC4-5D6E-409C-BE32-E72D297353CC}">
                <c16:uniqueId val="{00000017-65D8-495D-B2B7-3320FBD1D7CE}"/>
              </c:ext>
            </c:extLst>
          </c:dPt>
          <c:dPt>
            <c:idx val="12"/>
            <c:bubble3D val="0"/>
            <c:spPr>
              <a:solidFill>
                <a:srgbClr val="E7E6E6">
                  <a:lumMod val="10000"/>
                </a:srgbClr>
              </a:solidFill>
              <a:ln w="19050">
                <a:solidFill>
                  <a:schemeClr val="lt1"/>
                </a:solidFill>
              </a:ln>
              <a:effectLst/>
            </c:spPr>
            <c:extLst>
              <c:ext xmlns:c16="http://schemas.microsoft.com/office/drawing/2014/chart" uri="{C3380CC4-5D6E-409C-BE32-E72D297353CC}">
                <c16:uniqueId val="{00000019-65D8-495D-B2B7-3320FBD1D7CE}"/>
              </c:ext>
            </c:extLst>
          </c:dPt>
          <c:dPt>
            <c:idx val="13"/>
            <c:bubble3D val="0"/>
            <c:spPr>
              <a:solidFill>
                <a:sysClr val="windowText" lastClr="000000">
                  <a:lumMod val="95000"/>
                  <a:lumOff val="5000"/>
                </a:sysClr>
              </a:solidFill>
              <a:ln w="19050">
                <a:solidFill>
                  <a:schemeClr val="lt1"/>
                </a:solidFill>
              </a:ln>
              <a:effectLst/>
            </c:spPr>
            <c:extLst>
              <c:ext xmlns:c16="http://schemas.microsoft.com/office/drawing/2014/chart" uri="{C3380CC4-5D6E-409C-BE32-E72D297353CC}">
                <c16:uniqueId val="{0000001B-65D8-495D-B2B7-3320FBD1D7CE}"/>
              </c:ext>
            </c:extLst>
          </c:dPt>
          <c:dLbls>
            <c:dLbl>
              <c:idx val="3"/>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D8-495D-B2B7-3320FBD1D7CE}"/>
                </c:ext>
              </c:extLst>
            </c:dLbl>
            <c:dLbl>
              <c:idx val="5"/>
              <c:layout>
                <c:manualLayout>
                  <c:x val="-0.14096002422774076"/>
                  <c:y val="-0.11650279292011576"/>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5D8-495D-B2B7-3320FBD1D7CE}"/>
                </c:ext>
              </c:extLst>
            </c:dLbl>
            <c:dLbl>
              <c:idx val="10"/>
              <c:delete val="1"/>
              <c:extLst>
                <c:ext xmlns:c15="http://schemas.microsoft.com/office/drawing/2012/chart" uri="{CE6537A1-D6FC-4f65-9D91-7224C49458BB}"/>
                <c:ext xmlns:c16="http://schemas.microsoft.com/office/drawing/2014/chart" uri="{C3380CC4-5D6E-409C-BE32-E72D297353CC}">
                  <c16:uniqueId val="{00000015-65D8-495D-B2B7-3320FBD1D7CE}"/>
                </c:ext>
              </c:extLst>
            </c:dLbl>
            <c:dLbl>
              <c:idx val="12"/>
              <c:layout>
                <c:manualLayout>
                  <c:x val="0.16220943535904164"/>
                  <c:y val="0.11369809543037886"/>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5D8-495D-B2B7-3320FBD1D7CE}"/>
                </c:ext>
              </c:extLst>
            </c:dLbl>
            <c:dLbl>
              <c:idx val="13"/>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5D8-495D-B2B7-3320FBD1D7C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Honeywell Cond Web" panose="020B0506030202060103" pitchFamily="34" charset="0"/>
                    <a:ea typeface="+mn-ea"/>
                    <a:cs typeface="+mn-cs"/>
                  </a:defRPr>
                </a:pPr>
                <a:endParaRPr lang="de-DE"/>
              </a:p>
            </c:txPr>
            <c:dLblPos val="in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DEFENSE
&amp; SPACE OE</c:v>
                </c:pt>
                <c:pt idx="1">
                  <c:v>COMM'L
AERO OE</c:v>
                </c:pt>
                <c:pt idx="2">
                  <c:v>BUILDING SOLUTIONS</c:v>
                </c:pt>
                <c:pt idx="3">
                  <c:v>WAREHOUSE &amp; WORKFLOW SOLUTIONS</c:v>
                </c:pt>
                <c:pt idx="4">
                  <c:v>UOP</c:v>
                </c:pt>
                <c:pt idx="5">
                  <c:v>PROCESS SOLUTIONS</c:v>
                </c:pt>
                <c:pt idx="6">
                  <c:v>PROCESS SOLUTIONS</c:v>
                </c:pt>
                <c:pt idx="7">
                  <c:v>ADVANCED MATERIALS</c:v>
                </c:pt>
                <c:pt idx="8">
                  <c:v>SIOT</c:v>
                </c:pt>
                <c:pt idx="9">
                  <c:v>SAFETY &amp; RETAIL</c:v>
                </c:pt>
                <c:pt idx="10">
                  <c:v>PRODUCTIVITY SOLUTIONS &amp; SERVICES</c:v>
                </c:pt>
                <c:pt idx="11">
                  <c:v>BUILDING PRODUCTS</c:v>
                </c:pt>
                <c:pt idx="12">
                  <c:v>COMM'L AERO AFTERMARKET</c:v>
                </c:pt>
                <c:pt idx="13">
                  <c:v>DEFENSE &amp; SPACE AM</c:v>
                </c:pt>
              </c:strCache>
            </c:strRef>
          </c:cat>
          <c:val>
            <c:numRef>
              <c:f>Sheet1!$B$2:$B$15</c:f>
              <c:numCache>
                <c:formatCode>0%</c:formatCode>
                <c:ptCount val="14"/>
                <c:pt idx="0">
                  <c:v>8.5630379157943706E-2</c:v>
                </c:pt>
                <c:pt idx="1">
                  <c:v>5.0011630611770178E-2</c:v>
                </c:pt>
                <c:pt idx="2">
                  <c:v>6.6759711560828106E-2</c:v>
                </c:pt>
                <c:pt idx="3">
                  <c:v>8.5601302628518255E-2</c:v>
                </c:pt>
                <c:pt idx="4">
                  <c:v>6.8271691090951381E-2</c:v>
                </c:pt>
                <c:pt idx="5">
                  <c:v>5.4489416143289136E-2</c:v>
                </c:pt>
                <c:pt idx="6">
                  <c:v>7.9582461037450564E-2</c:v>
                </c:pt>
                <c:pt idx="7">
                  <c:v>8.8799720865317511E-2</c:v>
                </c:pt>
                <c:pt idx="8">
                  <c:v>2.5383810188415911E-2</c:v>
                </c:pt>
                <c:pt idx="9">
                  <c:v>6.9405675738543851E-2</c:v>
                </c:pt>
                <c:pt idx="10">
                  <c:v>4.6813212374970922E-2</c:v>
                </c:pt>
                <c:pt idx="11">
                  <c:v>9.4295184926727144E-2</c:v>
                </c:pt>
                <c:pt idx="12">
                  <c:v>0.12081297976273551</c:v>
                </c:pt>
                <c:pt idx="13">
                  <c:v>6.4142823912537797E-2</c:v>
                </c:pt>
              </c:numCache>
            </c:numRef>
          </c:val>
          <c:extLst>
            <c:ext xmlns:c16="http://schemas.microsoft.com/office/drawing/2014/chart" uri="{C3380CC4-5D6E-409C-BE32-E72D297353CC}">
              <c16:uniqueId val="{0000001C-65D8-495D-B2B7-3320FBD1D7CE}"/>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69575678040243"/>
          <c:y val="0.19568569553805773"/>
          <c:w val="0.68224773986584997"/>
          <c:h val="0.68224773986584997"/>
        </c:manualLayout>
      </c:layout>
      <c:doughnutChart>
        <c:varyColors val="1"/>
        <c:ser>
          <c:idx val="0"/>
          <c:order val="0"/>
          <c:tx>
            <c:strRef>
              <c:f>Sheet1!$B$1</c:f>
              <c:strCache>
                <c:ptCount val="1"/>
                <c:pt idx="0">
                  <c:v>Sales</c:v>
                </c:pt>
              </c:strCache>
            </c:strRef>
          </c:tx>
          <c:spPr>
            <a:solidFill>
              <a:srgbClr val="EE3124"/>
            </a:solidFill>
          </c:spPr>
          <c:dPt>
            <c:idx val="0"/>
            <c:bubble3D val="0"/>
            <c:spPr>
              <a:solidFill>
                <a:srgbClr val="DC202E"/>
              </a:solidFill>
              <a:ln w="19050">
                <a:solidFill>
                  <a:schemeClr val="lt1"/>
                </a:solidFill>
              </a:ln>
              <a:effectLst/>
            </c:spPr>
            <c:extLst>
              <c:ext xmlns:c16="http://schemas.microsoft.com/office/drawing/2014/chart" uri="{C3380CC4-5D6E-409C-BE32-E72D297353CC}">
                <c16:uniqueId val="{00000001-ABB2-41B1-9EAE-D3002C51A7AD}"/>
              </c:ext>
            </c:extLst>
          </c:dPt>
          <c:dPt>
            <c:idx val="1"/>
            <c:bubble3D val="0"/>
            <c:spPr>
              <a:solidFill>
                <a:srgbClr val="DC202E"/>
              </a:solidFill>
              <a:ln w="19050">
                <a:solidFill>
                  <a:schemeClr val="lt1"/>
                </a:solidFill>
              </a:ln>
              <a:effectLst/>
            </c:spPr>
            <c:extLst>
              <c:ext xmlns:c16="http://schemas.microsoft.com/office/drawing/2014/chart" uri="{C3380CC4-5D6E-409C-BE32-E72D297353CC}">
                <c16:uniqueId val="{00000003-ABB2-41B1-9EAE-D3002C51A7AD}"/>
              </c:ext>
            </c:extLst>
          </c:dPt>
          <c:dPt>
            <c:idx val="2"/>
            <c:bubble3D val="0"/>
            <c:spPr>
              <a:solidFill>
                <a:srgbClr val="DC202E"/>
              </a:solidFill>
              <a:ln w="19050">
                <a:solidFill>
                  <a:schemeClr val="lt1"/>
                </a:solidFill>
              </a:ln>
              <a:effectLst/>
            </c:spPr>
            <c:extLst>
              <c:ext xmlns:c16="http://schemas.microsoft.com/office/drawing/2014/chart" uri="{C3380CC4-5D6E-409C-BE32-E72D297353CC}">
                <c16:uniqueId val="{00000005-ABB2-41B1-9EAE-D3002C51A7AD}"/>
              </c:ext>
            </c:extLst>
          </c:dPt>
          <c:dPt>
            <c:idx val="3"/>
            <c:bubble3D val="0"/>
            <c:spPr>
              <a:solidFill>
                <a:srgbClr val="DC202E">
                  <a:lumMod val="50000"/>
                </a:srgbClr>
              </a:solidFill>
              <a:ln w="19050">
                <a:solidFill>
                  <a:schemeClr val="lt1"/>
                </a:solidFill>
              </a:ln>
              <a:effectLst/>
            </c:spPr>
            <c:extLst>
              <c:ext xmlns:c16="http://schemas.microsoft.com/office/drawing/2014/chart" uri="{C3380CC4-5D6E-409C-BE32-E72D297353CC}">
                <c16:uniqueId val="{00000007-ABB2-41B1-9EAE-D3002C51A7AD}"/>
              </c:ext>
            </c:extLst>
          </c:dPt>
          <c:dPt>
            <c:idx val="4"/>
            <c:bubble3D val="0"/>
            <c:spPr>
              <a:solidFill>
                <a:srgbClr val="DC202E">
                  <a:lumMod val="50000"/>
                </a:srgbClr>
              </a:solidFill>
              <a:ln w="19050">
                <a:solidFill>
                  <a:schemeClr val="lt1"/>
                </a:solidFill>
              </a:ln>
              <a:effectLst/>
            </c:spPr>
            <c:extLst>
              <c:ext xmlns:c16="http://schemas.microsoft.com/office/drawing/2014/chart" uri="{C3380CC4-5D6E-409C-BE32-E72D297353CC}">
                <c16:uniqueId val="{00000009-ABB2-41B1-9EAE-D3002C51A7AD}"/>
              </c:ext>
            </c:extLst>
          </c:dPt>
          <c:dPt>
            <c:idx val="5"/>
            <c:bubble3D val="0"/>
            <c:spPr>
              <a:solidFill>
                <a:srgbClr val="6E1017"/>
              </a:solidFill>
              <a:ln w="19050">
                <a:solidFill>
                  <a:schemeClr val="lt1"/>
                </a:solidFill>
              </a:ln>
              <a:effectLst/>
            </c:spPr>
            <c:extLst>
              <c:ext xmlns:c16="http://schemas.microsoft.com/office/drawing/2014/chart" uri="{C3380CC4-5D6E-409C-BE32-E72D297353CC}">
                <c16:uniqueId val="{0000000B-ABB2-41B1-9EAE-D3002C51A7AD}"/>
              </c:ext>
            </c:extLst>
          </c:dPt>
          <c:dPt>
            <c:idx val="6"/>
            <c:bubble3D val="0"/>
            <c:spPr>
              <a:solidFill>
                <a:srgbClr val="6E1017"/>
              </a:solidFill>
              <a:ln w="19050">
                <a:solidFill>
                  <a:schemeClr val="lt1"/>
                </a:solidFill>
              </a:ln>
              <a:effectLst/>
            </c:spPr>
            <c:extLst>
              <c:ext xmlns:c16="http://schemas.microsoft.com/office/drawing/2014/chart" uri="{C3380CC4-5D6E-409C-BE32-E72D297353CC}">
                <c16:uniqueId val="{0000000D-ABB2-41B1-9EAE-D3002C51A7AD}"/>
              </c:ext>
            </c:extLst>
          </c:dPt>
          <c:dPt>
            <c:idx val="7"/>
            <c:bubble3D val="0"/>
            <c:spPr>
              <a:solidFill>
                <a:srgbClr val="707070"/>
              </a:solidFill>
              <a:ln w="19050">
                <a:solidFill>
                  <a:schemeClr val="lt1"/>
                </a:solidFill>
              </a:ln>
              <a:effectLst/>
            </c:spPr>
            <c:extLst>
              <c:ext xmlns:c16="http://schemas.microsoft.com/office/drawing/2014/chart" uri="{C3380CC4-5D6E-409C-BE32-E72D297353CC}">
                <c16:uniqueId val="{0000000F-ABB2-41B1-9EAE-D3002C51A7AD}"/>
              </c:ext>
            </c:extLst>
          </c:dPt>
          <c:dPt>
            <c:idx val="8"/>
            <c:bubble3D val="0"/>
            <c:spPr>
              <a:solidFill>
                <a:srgbClr val="707070"/>
              </a:solidFill>
              <a:ln w="19050">
                <a:solidFill>
                  <a:schemeClr val="lt1"/>
                </a:solidFill>
              </a:ln>
              <a:effectLst/>
            </c:spPr>
            <c:extLst>
              <c:ext xmlns:c16="http://schemas.microsoft.com/office/drawing/2014/chart" uri="{C3380CC4-5D6E-409C-BE32-E72D297353CC}">
                <c16:uniqueId val="{00000011-ABB2-41B1-9EAE-D3002C51A7AD}"/>
              </c:ext>
            </c:extLst>
          </c:dPt>
          <c:dPt>
            <c:idx val="9"/>
            <c:bubble3D val="0"/>
            <c:spPr>
              <a:solidFill>
                <a:srgbClr val="404040"/>
              </a:solidFill>
              <a:ln w="19050">
                <a:solidFill>
                  <a:schemeClr val="lt1"/>
                </a:solidFill>
              </a:ln>
              <a:effectLst/>
            </c:spPr>
            <c:extLst>
              <c:ext xmlns:c16="http://schemas.microsoft.com/office/drawing/2014/chart" uri="{C3380CC4-5D6E-409C-BE32-E72D297353CC}">
                <c16:uniqueId val="{00000013-ABB2-41B1-9EAE-D3002C51A7AD}"/>
              </c:ext>
            </c:extLst>
          </c:dPt>
          <c:dPt>
            <c:idx val="10"/>
            <c:bubble3D val="0"/>
            <c:spPr>
              <a:solidFill>
                <a:srgbClr val="404040"/>
              </a:solidFill>
              <a:ln w="19050">
                <a:solidFill>
                  <a:schemeClr val="lt1"/>
                </a:solidFill>
              </a:ln>
              <a:effectLst/>
            </c:spPr>
            <c:extLst>
              <c:ext xmlns:c16="http://schemas.microsoft.com/office/drawing/2014/chart" uri="{C3380CC4-5D6E-409C-BE32-E72D297353CC}">
                <c16:uniqueId val="{00000015-ABB2-41B1-9EAE-D3002C51A7AD}"/>
              </c:ext>
            </c:extLst>
          </c:dPt>
          <c:dPt>
            <c:idx val="11"/>
            <c:bubble3D val="0"/>
            <c:spPr>
              <a:solidFill>
                <a:srgbClr val="404040"/>
              </a:solidFill>
              <a:ln w="19050">
                <a:solidFill>
                  <a:schemeClr val="lt1"/>
                </a:solidFill>
              </a:ln>
              <a:effectLst/>
            </c:spPr>
            <c:extLst>
              <c:ext xmlns:c16="http://schemas.microsoft.com/office/drawing/2014/chart" uri="{C3380CC4-5D6E-409C-BE32-E72D297353CC}">
                <c16:uniqueId val="{00000017-ABB2-41B1-9EAE-D3002C51A7AD}"/>
              </c:ext>
            </c:extLst>
          </c:dPt>
          <c:dLbls>
            <c:dLbl>
              <c:idx val="0"/>
              <c:layout>
                <c:manualLayout>
                  <c:x val="-2.7777777777778798E-3"/>
                  <c:y val="-2.5000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B2-41B1-9EAE-D3002C51A7AD}"/>
                </c:ext>
              </c:extLst>
            </c:dLbl>
            <c:dLbl>
              <c:idx val="4"/>
              <c:delete val="1"/>
              <c:extLst>
                <c:ext xmlns:c15="http://schemas.microsoft.com/office/drawing/2012/chart" uri="{CE6537A1-D6FC-4f65-9D91-7224C49458BB}"/>
                <c:ext xmlns:c16="http://schemas.microsoft.com/office/drawing/2014/chart" uri="{C3380CC4-5D6E-409C-BE32-E72D297353CC}">
                  <c16:uniqueId val="{00000009-ABB2-41B1-9EAE-D3002C51A7AD}"/>
                </c:ext>
              </c:extLst>
            </c:dLbl>
            <c:dLbl>
              <c:idx val="5"/>
              <c:layout>
                <c:manualLayout>
                  <c:x val="-1.0185067526415994E-16"/>
                  <c:y val="3.0555555555555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BB2-41B1-9EAE-D3002C51A7AD}"/>
                </c:ext>
              </c:extLst>
            </c:dLbl>
            <c:dLbl>
              <c:idx val="6"/>
              <c:delete val="1"/>
              <c:extLst>
                <c:ext xmlns:c15="http://schemas.microsoft.com/office/drawing/2012/chart" uri="{CE6537A1-D6FC-4f65-9D91-7224C49458BB}"/>
                <c:ext xmlns:c16="http://schemas.microsoft.com/office/drawing/2014/chart" uri="{C3380CC4-5D6E-409C-BE32-E72D297353CC}">
                  <c16:uniqueId val="{0000000D-ABB2-41B1-9EAE-D3002C51A7AD}"/>
                </c:ext>
              </c:extLst>
            </c:dLbl>
            <c:dLbl>
              <c:idx val="7"/>
              <c:layout>
                <c:manualLayout>
                  <c:x val="-1.1111111111111112E-2"/>
                  <c:y val="-1.018506752641599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BB2-41B1-9EAE-D3002C51A7A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Commercial OE</c:v>
                </c:pt>
                <c:pt idx="1">
                  <c:v>Commercial AM</c:v>
                </c:pt>
                <c:pt idx="2">
                  <c:v>D&amp;S</c:v>
                </c:pt>
                <c:pt idx="3">
                  <c:v>Safety</c:v>
                </c:pt>
                <c:pt idx="4">
                  <c:v>Productivity Solutions &amp; Services</c:v>
                </c:pt>
                <c:pt idx="5">
                  <c:v>Warehouse and Workflow Solutions</c:v>
                </c:pt>
                <c:pt idx="6">
                  <c:v>Sensing &amp; IoT</c:v>
                </c:pt>
                <c:pt idx="7">
                  <c:v>Building Solutions</c:v>
                </c:pt>
                <c:pt idx="8">
                  <c:v>Building Products</c:v>
                </c:pt>
                <c:pt idx="9">
                  <c:v>UOP</c:v>
                </c:pt>
                <c:pt idx="10">
                  <c:v>HPS</c:v>
                </c:pt>
                <c:pt idx="11">
                  <c:v>Advanced Materials</c:v>
                </c:pt>
              </c:strCache>
            </c:strRef>
          </c:cat>
          <c:val>
            <c:numRef>
              <c:f>Sheet1!$B$2:$B$13</c:f>
              <c:numCache>
                <c:formatCode>_("$"* #,##0.0_);_("$"* \(#,##0.0\);_("$"* "-"??_);_(@_)</c:formatCode>
                <c:ptCount val="12"/>
                <c:pt idx="0">
                  <c:v>1.7204019023023163</c:v>
                </c:pt>
                <c:pt idx="1">
                  <c:v>4.1547644532132555</c:v>
                </c:pt>
                <c:pt idx="2">
                  <c:v>5.1504425331701436</c:v>
                </c:pt>
                <c:pt idx="3">
                  <c:v>2.3867459826773381</c:v>
                </c:pt>
                <c:pt idx="4">
                  <c:v>1.6100036613545485</c:v>
                </c:pt>
                <c:pt idx="5">
                  <c:v>2.9443234004135039</c:v>
                </c:pt>
                <c:pt idx="6">
                  <c:v>0.87292695555460953</c:v>
                </c:pt>
                <c:pt idx="7">
                  <c:v>2.2958643503908545</c:v>
                </c:pt>
                <c:pt idx="8">
                  <c:v>3.2431356496091457</c:v>
                </c:pt>
                <c:pt idx="9">
                  <c:v>2.3484884174977845</c:v>
                </c:pt>
                <c:pt idx="10">
                  <c:v>4.6103259428134749</c:v>
                </c:pt>
                <c:pt idx="11">
                  <c:v>3.0541856396887406</c:v>
                </c:pt>
              </c:numCache>
            </c:numRef>
          </c:val>
          <c:extLst>
            <c:ext xmlns:c16="http://schemas.microsoft.com/office/drawing/2014/chart" uri="{C3380CC4-5D6E-409C-BE32-E72D297353CC}">
              <c16:uniqueId val="{00000018-ABB2-41B1-9EAE-D3002C51A7A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69575678040243"/>
          <c:y val="0.19568569553805773"/>
          <c:w val="0.68224773986584997"/>
          <c:h val="0.68224773986584997"/>
        </c:manualLayout>
      </c:layout>
      <c:doughnutChart>
        <c:varyColors val="1"/>
        <c:ser>
          <c:idx val="0"/>
          <c:order val="0"/>
          <c:tx>
            <c:strRef>
              <c:f>Sheet1!$B$1</c:f>
              <c:strCache>
                <c:ptCount val="1"/>
                <c:pt idx="0">
                  <c:v>Sales</c:v>
                </c:pt>
              </c:strCache>
            </c:strRef>
          </c:tx>
          <c:spPr>
            <a:solidFill>
              <a:srgbClr val="EE3124"/>
            </a:solidFill>
          </c:spPr>
          <c:dPt>
            <c:idx val="0"/>
            <c:bubble3D val="0"/>
            <c:spPr>
              <a:solidFill>
                <a:srgbClr val="DC202E"/>
              </a:solidFill>
              <a:ln w="19050">
                <a:solidFill>
                  <a:schemeClr val="lt1"/>
                </a:solidFill>
              </a:ln>
              <a:effectLst/>
            </c:spPr>
            <c:extLst>
              <c:ext xmlns:c16="http://schemas.microsoft.com/office/drawing/2014/chart" uri="{C3380CC4-5D6E-409C-BE32-E72D297353CC}">
                <c16:uniqueId val="{00000001-2237-459B-8B61-6236AE994D0A}"/>
              </c:ext>
            </c:extLst>
          </c:dPt>
          <c:dPt>
            <c:idx val="1"/>
            <c:bubble3D val="0"/>
            <c:spPr>
              <a:solidFill>
                <a:srgbClr val="DC202E">
                  <a:lumMod val="50000"/>
                </a:srgbClr>
              </a:solidFill>
              <a:ln w="19050">
                <a:solidFill>
                  <a:schemeClr val="lt1"/>
                </a:solidFill>
              </a:ln>
              <a:effectLst/>
            </c:spPr>
            <c:extLst>
              <c:ext xmlns:c16="http://schemas.microsoft.com/office/drawing/2014/chart" uri="{C3380CC4-5D6E-409C-BE32-E72D297353CC}">
                <c16:uniqueId val="{00000003-2237-459B-8B61-6236AE994D0A}"/>
              </c:ext>
            </c:extLst>
          </c:dPt>
          <c:dPt>
            <c:idx val="2"/>
            <c:bubble3D val="0"/>
            <c:spPr>
              <a:solidFill>
                <a:srgbClr val="DC202E">
                  <a:lumMod val="75000"/>
                </a:srgbClr>
              </a:solidFill>
              <a:ln w="19050">
                <a:solidFill>
                  <a:schemeClr val="lt1"/>
                </a:solidFill>
              </a:ln>
              <a:effectLst/>
            </c:spPr>
            <c:extLst>
              <c:ext xmlns:c16="http://schemas.microsoft.com/office/drawing/2014/chart" uri="{C3380CC4-5D6E-409C-BE32-E72D297353CC}">
                <c16:uniqueId val="{00000005-2237-459B-8B61-6236AE994D0A}"/>
              </c:ext>
            </c:extLst>
          </c:dPt>
          <c:dLbls>
            <c:dLbl>
              <c:idx val="0"/>
              <c:layout>
                <c:manualLayout>
                  <c:x val="0"/>
                  <c:y val="3.472222222222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37-459B-8B61-6236AE994D0A}"/>
                </c:ext>
              </c:extLst>
            </c:dLbl>
            <c:dLbl>
              <c:idx val="1"/>
              <c:layout>
                <c:manualLayout>
                  <c:x val="-3.1828336020049981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37-459B-8B61-6236AE994D0A}"/>
                </c:ext>
              </c:extLst>
            </c:dLbl>
            <c:dLbl>
              <c:idx val="2"/>
              <c:layout>
                <c:manualLayout>
                  <c:x val="6.9444444444444441E-3"/>
                  <c:y val="-1.3888888888889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37-459B-8B61-6236AE994D0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oneywell Sans Web" panose="02010503040101060203" pitchFamily="2" charset="0"/>
                    <a:ea typeface="+mn-ea"/>
                    <a:cs typeface="+mn-cs"/>
                  </a:defRPr>
                </a:pPr>
                <a:endParaRPr lang="de-DE"/>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United States</c:v>
                </c:pt>
                <c:pt idx="1">
                  <c:v>Europe</c:v>
                </c:pt>
                <c:pt idx="2">
                  <c:v>Other International</c:v>
                </c:pt>
              </c:strCache>
            </c:strRef>
          </c:cat>
          <c:val>
            <c:numRef>
              <c:f>Sheet1!$B$2:$B$4</c:f>
              <c:numCache>
                <c:formatCode>0%</c:formatCode>
                <c:ptCount val="3"/>
                <c:pt idx="0">
                  <c:v>0.60078335613191125</c:v>
                </c:pt>
                <c:pt idx="1">
                  <c:v>0.19772175112268883</c:v>
                </c:pt>
                <c:pt idx="2">
                  <c:v>0.20150172577650494</c:v>
                </c:pt>
              </c:numCache>
            </c:numRef>
          </c:val>
          <c:extLst>
            <c:ext xmlns:c16="http://schemas.microsoft.com/office/drawing/2014/chart" uri="{C3380CC4-5D6E-409C-BE32-E72D297353CC}">
              <c16:uniqueId val="{0000000E-2237-459B-8B61-6236AE994D0A}"/>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98721-3323-42CB-96FB-C6D7D9D20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12FF977-0234-4542-94AE-376F45A8E7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26CFF9-B101-4D5A-AE5F-81BC4D91C170}" type="datetimeFigureOut">
              <a:rPr lang="en-US" smtClean="0"/>
              <a:t>6/9/2022</a:t>
            </a:fld>
            <a:endParaRPr lang="en-US"/>
          </a:p>
        </p:txBody>
      </p:sp>
      <p:sp>
        <p:nvSpPr>
          <p:cNvPr id="4" name="Footer Placeholder 3">
            <a:extLst>
              <a:ext uri="{FF2B5EF4-FFF2-40B4-BE49-F238E27FC236}">
                <a16:creationId xmlns:a16="http://schemas.microsoft.com/office/drawing/2014/main" id="{692DC7A7-567A-4A18-A303-6ED5E91C6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C55533-4890-43A5-8A14-C9DE3F2561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C57C73-0239-4725-8F06-3E607150BC40}" type="slidenum">
              <a:rPr lang="en-US" smtClean="0"/>
              <a:t>‹Nr.›</a:t>
            </a:fld>
            <a:endParaRPr lang="en-US"/>
          </a:p>
        </p:txBody>
      </p:sp>
    </p:spTree>
    <p:extLst>
      <p:ext uri="{BB962C8B-B14F-4D97-AF65-F5344CB8AC3E}">
        <p14:creationId xmlns:p14="http://schemas.microsoft.com/office/powerpoint/2010/main" val="95895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AA0C4-695F-4136-A1C4-C28E233376CC}"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0284F-7E88-4545-9BB2-221688BE3F3A}" type="slidenum">
              <a:rPr lang="en-US" smtClean="0"/>
              <a:t>‹Nr.›</a:t>
            </a:fld>
            <a:endParaRPr lang="en-US"/>
          </a:p>
        </p:txBody>
      </p:sp>
    </p:spTree>
    <p:extLst>
      <p:ext uri="{BB962C8B-B14F-4D97-AF65-F5344CB8AC3E}">
        <p14:creationId xmlns:p14="http://schemas.microsoft.com/office/powerpoint/2010/main" val="1115178273"/>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b="1" kern="1200">
        <a:solidFill>
          <a:schemeClr val="tx1"/>
        </a:solidFill>
        <a:latin typeface="+mn-lt"/>
        <a:ea typeface="+mn-ea"/>
        <a:cs typeface="+mn-cs"/>
      </a:defRPr>
    </a:lvl1pPr>
    <a:lvl2pPr marL="0" indent="0" algn="l" defTabSz="914400" rtl="0" eaLnBrk="1" latinLnBrk="0" hangingPunct="1">
      <a:spcAft>
        <a:spcPts val="600"/>
      </a:spcAft>
      <a:defRPr sz="1200" kern="1200">
        <a:solidFill>
          <a:schemeClr val="tx1"/>
        </a:solidFill>
        <a:latin typeface="+mn-lt"/>
        <a:ea typeface="+mn-ea"/>
        <a:cs typeface="+mn-cs"/>
      </a:defRPr>
    </a:lvl2pPr>
    <a:lvl3pPr marL="171450" indent="-1714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400050" indent="-17145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30238" indent="-171450" algn="l" defTabSz="914400" rtl="0" eaLnBrk="1" latinLnBrk="0" hangingPunct="1">
      <a:spcAft>
        <a:spcPts val="6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I'd also like to take a minute to recognize one of our top badge earners. </a:t>
            </a:r>
          </a:p>
          <a:p>
            <a:endParaRPr lang="en-US">
              <a:cs typeface="Calibri"/>
            </a:endParaRPr>
          </a:p>
          <a:p>
            <a:r>
              <a:rPr lang="en-US">
                <a:cs typeface="Calibri"/>
              </a:rPr>
              <a:t>And I want to recognize her not just for her badges, but rather because of how she's applying Accelerator to make an impact and make the best you. </a:t>
            </a:r>
          </a:p>
          <a:p>
            <a:endParaRPr lang="en-US">
              <a:cs typeface="Calibri"/>
            </a:endParaRPr>
          </a:p>
          <a:p>
            <a:r>
              <a:rPr lang="en-US">
                <a:cs typeface="Calibri"/>
              </a:rPr>
              <a:t>Gloria Muniz is a relatively new Futureshaper. She joined our SPS ISC in </a:t>
            </a:r>
            <a:endParaRPr lang="en-US">
              <a:ea typeface="Calibri"/>
              <a:cs typeface="Calibri"/>
            </a:endParaRPr>
          </a:p>
        </p:txBody>
      </p:sp>
      <p:sp>
        <p:nvSpPr>
          <p:cNvPr id="4" name="Slide Number Placeholder 3"/>
          <p:cNvSpPr>
            <a:spLocks noGrp="1"/>
          </p:cNvSpPr>
          <p:nvPr>
            <p:ph type="sldNum" sz="quarter" idx="5"/>
          </p:nvPr>
        </p:nvSpPr>
        <p:spPr/>
        <p:txBody>
          <a:bodyPr/>
          <a:lstStyle/>
          <a:p>
            <a:fld id="{41951CA0-DA08-43CC-996B-CAC17BB8A188}" type="slidenum">
              <a:rPr lang="en-US" smtClean="0"/>
              <a:t>10</a:t>
            </a:fld>
            <a:endParaRPr lang="en-US"/>
          </a:p>
        </p:txBody>
      </p:sp>
    </p:spTree>
    <p:extLst>
      <p:ext uri="{BB962C8B-B14F-4D97-AF65-F5344CB8AC3E}">
        <p14:creationId xmlns:p14="http://schemas.microsoft.com/office/powerpoint/2010/main" val="211409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Solstice is just one example; and sustainability is more than a pledge.  Few companies today have the technologies and know-how to make the aspiration of sustainability a reality - but we do.</a:t>
            </a:r>
          </a:p>
          <a:p>
            <a:pPr marL="171450" indent="-171450">
              <a:spcAft>
                <a:spcPts val="600"/>
              </a:spcAft>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Honeywell knows what it takes – We have substantiable solutions targeted at sectors responsible for two-thirds of global greenhouse gases  – and we also have the right mix of technologies to help industries deliver on their wider environmental and social commitments. [examples: battery energy storage, carbon capture, plastics recycling, thermal and power management for buildings, electric aircraft, sustainable aviation fuel and much more]</a:t>
            </a:r>
          </a:p>
          <a:p>
            <a:pPr marL="362480" marR="0" lvl="0" indent="-362480" algn="l" defTabSz="914400" rtl="0" eaLnBrk="1" fontAlgn="auto" latinLnBrk="0" hangingPunct="1">
              <a:lnSpc>
                <a:spcPct val="107000"/>
              </a:lnSpc>
              <a:spcBef>
                <a:spcPts val="0"/>
              </a:spcBef>
              <a:spcAft>
                <a:spcPts val="1269"/>
              </a:spcAft>
              <a:buClrTx/>
              <a:buSzTx/>
              <a:buFont typeface="Symbol" panose="05050102010706020507" pitchFamily="18" charset="2"/>
              <a:buChar char=""/>
              <a:tabLst/>
              <a:defRPr/>
            </a:pPr>
            <a:r>
              <a:rPr lang="en-US" sz="1200" dirty="0">
                <a:solidFill>
                  <a:schemeClr val="bg1"/>
                </a:solidFill>
                <a:latin typeface="Arial" panose="020B0604020202020204" pitchFamily="34" charset="0"/>
                <a:cs typeface="Arial" panose="020B0604020202020204" pitchFamily="34" charset="0"/>
              </a:rPr>
              <a:t>In 2021, over 60% of our revenues and about 60% of our R&amp;D investment in new products were attributable to products and services that help address the world’s sustainability challenges – we call these our ESG-Oriented Solutions – solutions that address environmental, social, safety, security, and governance challenges… And we are leveraging our own ESG needs as a test lab to develop and improve upon these solutions – again, both for ourselves and for our customers.</a:t>
            </a:r>
          </a:p>
          <a:p>
            <a:pPr marL="171450" indent="-171450">
              <a:spcAft>
                <a:spcPts val="1800"/>
              </a:spcAft>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From Forge software to track energy efficiency, SAF/1st flight 100% biofuel, flow battery technology, aviation equipment designed for safer more fuel efficient flight, technology to measure and correct emissions, to plastics recycling technology and more …</a:t>
            </a:r>
          </a:p>
          <a:p>
            <a:pPr marL="171450" indent="-171450">
              <a:spcAft>
                <a:spcPts val="1800"/>
              </a:spcAft>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Honeywell’s products are what the world needs and we will help lead the transformation to a more sustainable future.</a:t>
            </a:r>
            <a:endParaRPr lang="en-US" sz="1200" i="1" dirty="0">
              <a:solidFill>
                <a:schemeClr val="bg1"/>
              </a:solidFill>
              <a:latin typeface="Arial" panose="020B0604020202020204" pitchFamily="34" charset="0"/>
              <a:cs typeface="Arial" panose="020B0604020202020204" pitchFamily="34" charset="0"/>
            </a:endParaRPr>
          </a:p>
          <a:p>
            <a:pPr marL="362480" indent="-362480">
              <a:lnSpc>
                <a:spcPct val="107000"/>
              </a:lnSpc>
              <a:spcAft>
                <a:spcPts val="1269"/>
              </a:spcAft>
              <a:buFont typeface="Symbol" panose="05050102010706020507" pitchFamily="18" charset="2"/>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80D3E-2331-48AB-9D5B-36CD7E9E423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52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Bria/Farzana</a:t>
            </a:r>
          </a:p>
          <a:p>
            <a:endParaRPr lang="en-US"/>
          </a:p>
          <a:p>
            <a:r>
              <a:rPr lang="en-US"/>
              <a:t>Focus on foundational principle; Honeywell behaviors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900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similar to slide 24 and bullet 2 under Board of Directors is different than what is stated on slide 24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40461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5.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7.xml"/><Relationship Id="rId7" Type="http://schemas.openxmlformats.org/officeDocument/2006/relationships/image" Target="../media/image9.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9, 2022</a:t>
            </a:fld>
            <a:endParaRPr lang="en-US" dirty="0"/>
          </a:p>
        </p:txBody>
      </p:sp>
      <p:pic>
        <p:nvPicPr>
          <p:cNvPr id="7" name="Graphic 6">
            <a:extLst>
              <a:ext uri="{FF2B5EF4-FFF2-40B4-BE49-F238E27FC236}">
                <a16:creationId xmlns:a16="http://schemas.microsoft.com/office/drawing/2014/main" id="{A6CA9089-D488-4025-B808-A0F364A7E50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221999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2"/>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4"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dirty="0"/>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‹Nr.›</a:t>
            </a:fld>
            <a:endParaRPr lang="en-US"/>
          </a:p>
        </p:txBody>
      </p:sp>
      <p:pic>
        <p:nvPicPr>
          <p:cNvPr id="9" name="Graphic 8"/>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3397026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2"/>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8"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3" name="Rectangle 2">
            <a:extLst>
              <a:ext uri="{FF2B5EF4-FFF2-40B4-BE49-F238E27FC236}">
                <a16:creationId xmlns:a16="http://schemas.microsoft.com/office/drawing/2014/main" id="{8BF136B8-6846-4E10-BF34-9B774CCFD45F}"/>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9" name="Rectangle 8">
            <a:extLst>
              <a:ext uri="{FF2B5EF4-FFF2-40B4-BE49-F238E27FC236}">
                <a16:creationId xmlns:a16="http://schemas.microsoft.com/office/drawing/2014/main" id="{EFD55B09-242E-476C-9BBE-6E3EE211BAC4}"/>
              </a:ext>
            </a:extLst>
          </p:cNvPr>
          <p:cNvSpPr/>
          <p:nvPr userDrawn="1"/>
        </p:nvSpPr>
        <p:spPr>
          <a:xfrm>
            <a:off x="7140500" y="6528301"/>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21475629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2"/>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2"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90000"/>
              </a:lnSpc>
              <a:spcBef>
                <a:spcPts val="0"/>
              </a:spcBef>
              <a:buClr>
                <a:schemeClr val="accent1"/>
              </a:buClr>
              <a:buFont typeface="+mj-lt"/>
              <a:buAutoNum type="arabicPeriod"/>
              <a:defRPr sz="2400" b="1"/>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dirty="0"/>
              <a:t>Edit Master text styles, 24pt</a:t>
            </a:r>
          </a:p>
          <a:p>
            <a:pPr lvl="1"/>
            <a:r>
              <a:rPr lang="en-US" dirty="0"/>
              <a:t>      Second level, 22pt</a:t>
            </a:r>
          </a:p>
          <a:p>
            <a:pPr lvl="1"/>
            <a:endParaRPr lang="en-US" dirty="0"/>
          </a:p>
          <a:p>
            <a:pPr lvl="0"/>
            <a:r>
              <a:rPr lang="en-US" dirty="0"/>
              <a:t>Edit Master text styles, 24pt</a:t>
            </a:r>
          </a:p>
          <a:p>
            <a:pPr lvl="1"/>
            <a:r>
              <a:rPr lang="en-US" dirty="0"/>
              <a:t>      Second level, 22pt</a:t>
            </a:r>
          </a:p>
          <a:p>
            <a:pPr lvl="1"/>
            <a:endParaRPr lang="en-US" dirty="0"/>
          </a:p>
          <a:p>
            <a:pPr lvl="0"/>
            <a:r>
              <a:rPr lang="en-US" dirty="0"/>
              <a:t>Edit Master text styles, 24pt</a:t>
            </a:r>
          </a:p>
          <a:p>
            <a:pPr lvl="1"/>
            <a:r>
              <a:rPr lang="en-US" dirty="0"/>
              <a:t>      Second level, 22pt</a:t>
            </a:r>
          </a:p>
          <a:p>
            <a:pPr lvl="1"/>
            <a:endParaRPr lang="en-US" dirty="0"/>
          </a:p>
          <a:p>
            <a:pPr lvl="1"/>
            <a:endParaRPr lang="en-US" dirty="0"/>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90000"/>
              </a:lnSpc>
              <a:spcBef>
                <a:spcPts val="0"/>
              </a:spcBef>
              <a:buClr>
                <a:schemeClr val="accent1"/>
              </a:buClr>
              <a:buFont typeface="+mj-lt"/>
              <a:buAutoNum type="arabicPeriod" startAt="4"/>
              <a:defRPr sz="2400"/>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dirty="0"/>
              <a:t>Edit Master text styles, 24pt</a:t>
            </a:r>
          </a:p>
          <a:p>
            <a:pPr lvl="1"/>
            <a:r>
              <a:rPr lang="en-US" dirty="0"/>
              <a:t>      Second level, 22pt</a:t>
            </a:r>
          </a:p>
          <a:p>
            <a:pPr lvl="1"/>
            <a:endParaRPr lang="en-US" dirty="0"/>
          </a:p>
          <a:p>
            <a:pPr lvl="0"/>
            <a:r>
              <a:rPr lang="en-US" dirty="0"/>
              <a:t>Edit Master text styles, 24pt</a:t>
            </a:r>
          </a:p>
          <a:p>
            <a:pPr lvl="1"/>
            <a:r>
              <a:rPr lang="en-US" dirty="0"/>
              <a:t>      Second level, 22pt</a:t>
            </a:r>
          </a:p>
          <a:p>
            <a:pPr lvl="1"/>
            <a:endParaRPr lang="en-US" dirty="0"/>
          </a:p>
          <a:p>
            <a:pPr lvl="0"/>
            <a:r>
              <a:rPr lang="en-US" dirty="0"/>
              <a:t>Edit Master text styles, 24pt</a:t>
            </a:r>
          </a:p>
          <a:p>
            <a:pPr lvl="1"/>
            <a:r>
              <a:rPr lang="en-US" dirty="0"/>
              <a:t>      Second level, 22pt</a:t>
            </a:r>
          </a:p>
          <a:p>
            <a:pPr lvl="1"/>
            <a:endParaRPr lang="en-US" dirty="0"/>
          </a:p>
        </p:txBody>
      </p:sp>
      <p:sp>
        <p:nvSpPr>
          <p:cNvPr id="9" name="Rectangle 8">
            <a:extLst>
              <a:ext uri="{FF2B5EF4-FFF2-40B4-BE49-F238E27FC236}">
                <a16:creationId xmlns:a16="http://schemas.microsoft.com/office/drawing/2014/main" id="{9DA77FE6-F9D2-4777-8A5F-C12951724025}"/>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30629079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‹Nr.›</a:t>
            </a:fld>
            <a:endParaRPr lang="en-US"/>
          </a:p>
        </p:txBody>
      </p:sp>
      <p:sp>
        <p:nvSpPr>
          <p:cNvPr id="5" name="Rectangle 23">
            <a:extLst>
              <a:ext uri="{FF2B5EF4-FFF2-40B4-BE49-F238E27FC236}">
                <a16:creationId xmlns:a16="http://schemas.microsoft.com/office/drawing/2014/main" id="{734947D9-EEFA-4FAD-A5C2-27EFEA764863}"/>
              </a:ext>
            </a:extLst>
          </p:cNvPr>
          <p:cNvSpPr>
            <a:spLocks noChangeArrowheads="1"/>
          </p:cNvSpPr>
          <p:nvPr userDrawn="1"/>
        </p:nvSpPr>
        <p:spPr bwMode="auto">
          <a:xfrm>
            <a:off x="6922389"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dirty="0">
                <a:solidFill>
                  <a:schemeClr val="bg1"/>
                </a:solidFill>
                <a:latin typeface="+mn-lt"/>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1712632329"/>
      </p:ext>
    </p:extLst>
  </p:cSld>
  <p:clrMapOvr>
    <a:masterClrMapping/>
  </p:clrMapOvr>
  <p:extLst>
    <p:ext uri="{DCECCB84-F9BA-43D5-87BE-67443E8EF086}">
      <p15:sldGuideLst xmlns:p15="http://schemas.microsoft.com/office/powerpoint/2012/main">
        <p15:guide id="2" pos="55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299"/>
            <a:ext cx="5372101" cy="5850909"/>
          </a:xfrm>
        </p:spPr>
        <p:txBody>
          <a:bodyPr anchor="ctr"/>
          <a:lstStyle>
            <a:lvl1pPr>
              <a:lnSpc>
                <a:spcPct val="80000"/>
              </a:lnSpc>
              <a:defRPr sz="3600"/>
            </a:lvl1pPr>
          </a:lstStyle>
          <a:p>
            <a:r>
              <a:rPr lang="en-US" dirty="0"/>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‹Nr.›</a:t>
            </a:fld>
            <a:endParaRPr lang="en-US"/>
          </a:p>
        </p:txBody>
      </p:sp>
    </p:spTree>
    <p:extLst>
      <p:ext uri="{BB962C8B-B14F-4D97-AF65-F5344CB8AC3E}">
        <p14:creationId xmlns:p14="http://schemas.microsoft.com/office/powerpoint/2010/main" val="889829019"/>
      </p:ext>
    </p:extLst>
  </p:cSld>
  <p:clrMapOvr>
    <a:masterClrMapping/>
  </p:clrMapOvr>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878204"/>
          </a:xfrm>
        </p:spPr>
        <p:txBody>
          <a:bodyPr anchor="ctr"/>
          <a:lstStyle>
            <a:lvl1pPr>
              <a:lnSpc>
                <a:spcPct val="80000"/>
              </a:lnSpc>
              <a:defRPr sz="3600">
                <a:solidFill>
                  <a:schemeClr val="bg1"/>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‹Nr.›</a:t>
            </a:fld>
            <a:endParaRPr lang="en-US"/>
          </a:p>
        </p:txBody>
      </p:sp>
    </p:spTree>
    <p:extLst>
      <p:ext uri="{BB962C8B-B14F-4D97-AF65-F5344CB8AC3E}">
        <p14:creationId xmlns:p14="http://schemas.microsoft.com/office/powerpoint/2010/main" val="370752601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7" name="Rectangle 6">
            <a:extLst>
              <a:ext uri="{FF2B5EF4-FFF2-40B4-BE49-F238E27FC236}">
                <a16:creationId xmlns:a16="http://schemas.microsoft.com/office/drawing/2014/main" id="{4FEEAF19-0212-409A-828C-0545A625C2BB}"/>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47401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9" name="Rectangle 8">
            <a:extLst>
              <a:ext uri="{FF2B5EF4-FFF2-40B4-BE49-F238E27FC236}">
                <a16:creationId xmlns:a16="http://schemas.microsoft.com/office/drawing/2014/main" id="{5457252F-A09C-40B6-9006-A9B8798FF2C9}"/>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115104953"/>
      </p:ext>
    </p:extLst>
  </p:cSld>
  <p:clrMapOvr>
    <a:masterClrMapping/>
  </p:clrMapOvr>
  <p:extLst>
    <p:ext uri="{DCECCB84-F9BA-43D5-87BE-67443E8EF086}">
      <p15:sldGuideLst xmlns:p15="http://schemas.microsoft.com/office/powerpoint/2012/main">
        <p15:guide id="2" pos="3696" userDrawn="1">
          <p15:clr>
            <a:srgbClr val="FBAE40"/>
          </p15:clr>
        </p15:guide>
        <p15:guide id="3" pos="398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dirty="0"/>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9" name="Rectangle 8">
            <a:extLst>
              <a:ext uri="{FF2B5EF4-FFF2-40B4-BE49-F238E27FC236}">
                <a16:creationId xmlns:a16="http://schemas.microsoft.com/office/drawing/2014/main" id="{5460B286-C7A7-494A-A415-7AC051C64617}"/>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83306429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1" name="Rectangle 10">
            <a:extLst>
              <a:ext uri="{FF2B5EF4-FFF2-40B4-BE49-F238E27FC236}">
                <a16:creationId xmlns:a16="http://schemas.microsoft.com/office/drawing/2014/main" id="{70636A25-EE3D-48C5-8B8A-567EB4588E6F}"/>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8468215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9, 2022</a:t>
            </a:fld>
            <a:endParaRPr lang="en-US" dirty="0"/>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dirty="0"/>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405387069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2" name="Text Placeholder 6">
            <a:extLst>
              <a:ext uri="{FF2B5EF4-FFF2-40B4-BE49-F238E27FC236}">
                <a16:creationId xmlns:a16="http://schemas.microsoft.com/office/drawing/2014/main" id="{F2AA1CBE-3057-471A-BE7C-AC2D2DF57F85}"/>
              </a:ext>
            </a:extLst>
          </p:cNvPr>
          <p:cNvSpPr>
            <a:spLocks noGrp="1" noChangeAspect="1"/>
          </p:cNvSpPr>
          <p:nvPr>
            <p:ph type="body" sz="quarter" idx="20"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3" name="Rectangle 12">
            <a:extLst>
              <a:ext uri="{FF2B5EF4-FFF2-40B4-BE49-F238E27FC236}">
                <a16:creationId xmlns:a16="http://schemas.microsoft.com/office/drawing/2014/main" id="{485DF5B2-0386-4869-9659-411FD42DAD2F}"/>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72826085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4" name="Rectangle 13">
            <a:extLst>
              <a:ext uri="{FF2B5EF4-FFF2-40B4-BE49-F238E27FC236}">
                <a16:creationId xmlns:a16="http://schemas.microsoft.com/office/drawing/2014/main" id="{D583D751-47F4-4AB1-A5BA-7A95A9F72F62}"/>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406711490"/>
      </p:ext>
    </p:extLst>
  </p:cSld>
  <p:clrMapOvr>
    <a:masterClrMapping/>
  </p:clrMapOvr>
  <p:extLst>
    <p:ext uri="{DCECCB84-F9BA-43D5-87BE-67443E8EF086}">
      <p15:sldGuideLst xmlns:p15="http://schemas.microsoft.com/office/powerpoint/2012/main">
        <p15:guide id="1" orient="horz" pos="24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74400"/>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8" name="Rectangle 17">
            <a:extLst>
              <a:ext uri="{FF2B5EF4-FFF2-40B4-BE49-F238E27FC236}">
                <a16:creationId xmlns:a16="http://schemas.microsoft.com/office/drawing/2014/main" id="{3C5D02E5-27B2-42AC-BAC2-D554346E4F18}"/>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1740245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0" name="Rectangle 19">
            <a:extLst>
              <a:ext uri="{FF2B5EF4-FFF2-40B4-BE49-F238E27FC236}">
                <a16:creationId xmlns:a16="http://schemas.microsoft.com/office/drawing/2014/main" id="{A903F142-B7F5-47D1-BC53-628673BD3735}"/>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88052561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5" name="Rectangle 14">
            <a:extLst>
              <a:ext uri="{FF2B5EF4-FFF2-40B4-BE49-F238E27FC236}">
                <a16:creationId xmlns:a16="http://schemas.microsoft.com/office/drawing/2014/main" id="{39BC71BD-D454-4A39-A71C-D7FE96FD935C}"/>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8932541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7" name="Rectangle 6">
            <a:extLst>
              <a:ext uri="{FF2B5EF4-FFF2-40B4-BE49-F238E27FC236}">
                <a16:creationId xmlns:a16="http://schemas.microsoft.com/office/drawing/2014/main" id="{39CA340E-C982-4306-80CD-74E7DFD4B821}"/>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578199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
        <p:nvSpPr>
          <p:cNvPr id="5" name="Rectangle 4">
            <a:extLst>
              <a:ext uri="{FF2B5EF4-FFF2-40B4-BE49-F238E27FC236}">
                <a16:creationId xmlns:a16="http://schemas.microsoft.com/office/drawing/2014/main" id="{ECD5E470-9B79-49C5-97F9-8267D74590F1}"/>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99064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7" name="Rectangle 6">
            <a:extLst>
              <a:ext uri="{FF2B5EF4-FFF2-40B4-BE49-F238E27FC236}">
                <a16:creationId xmlns:a16="http://schemas.microsoft.com/office/drawing/2014/main" id="{B11A344B-73AC-4D4D-9C93-FA489A97FAFA}"/>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235689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8" name="Rectangle 7">
            <a:extLst>
              <a:ext uri="{FF2B5EF4-FFF2-40B4-BE49-F238E27FC236}">
                <a16:creationId xmlns:a16="http://schemas.microsoft.com/office/drawing/2014/main" id="{5F5DDF7F-85D5-487F-86D6-4A603F856FAF}"/>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9086358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dirty="0"/>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7" name="Rectangle 6">
            <a:extLst>
              <a:ext uri="{FF2B5EF4-FFF2-40B4-BE49-F238E27FC236}">
                <a16:creationId xmlns:a16="http://schemas.microsoft.com/office/drawing/2014/main" id="{102BB6C4-07F3-432F-9A05-738E9279E7B4}"/>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19734575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June 9, 2022</a:t>
            </a:fld>
            <a:endParaRPr lang="en-US" dirty="0"/>
          </a:p>
        </p:txBody>
      </p:sp>
    </p:spTree>
    <p:extLst>
      <p:ext uri="{BB962C8B-B14F-4D97-AF65-F5344CB8AC3E}">
        <p14:creationId xmlns:p14="http://schemas.microsoft.com/office/powerpoint/2010/main" val="161761927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8" name="Rectangle 7">
            <a:extLst>
              <a:ext uri="{FF2B5EF4-FFF2-40B4-BE49-F238E27FC236}">
                <a16:creationId xmlns:a16="http://schemas.microsoft.com/office/drawing/2014/main" id="{249338E8-0325-4609-98B2-60C4F0196A06}"/>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12544754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0" name="Rectangle 9">
            <a:extLst>
              <a:ext uri="{FF2B5EF4-FFF2-40B4-BE49-F238E27FC236}">
                <a16:creationId xmlns:a16="http://schemas.microsoft.com/office/drawing/2014/main" id="{67533365-230C-406E-B145-37952FBEF52C}"/>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03605682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0" name="Rectangle 9">
            <a:extLst>
              <a:ext uri="{FF2B5EF4-FFF2-40B4-BE49-F238E27FC236}">
                <a16:creationId xmlns:a16="http://schemas.microsoft.com/office/drawing/2014/main" id="{79E38977-F605-4B90-AAD3-0A0D8249FEE2}"/>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26982890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2" name="Rectangle 11">
            <a:extLst>
              <a:ext uri="{FF2B5EF4-FFF2-40B4-BE49-F238E27FC236}">
                <a16:creationId xmlns:a16="http://schemas.microsoft.com/office/drawing/2014/main" id="{4F3379D5-6817-44EB-B59E-01EFF9F2B3E4}"/>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46178891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2" name="Rectangle 11">
            <a:extLst>
              <a:ext uri="{FF2B5EF4-FFF2-40B4-BE49-F238E27FC236}">
                <a16:creationId xmlns:a16="http://schemas.microsoft.com/office/drawing/2014/main" id="{F045221F-D547-420B-854F-038F904E84B2}"/>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10471613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8" name="Rectangle 7">
            <a:extLst>
              <a:ext uri="{FF2B5EF4-FFF2-40B4-BE49-F238E27FC236}">
                <a16:creationId xmlns:a16="http://schemas.microsoft.com/office/drawing/2014/main" id="{F79AE1BB-2931-4A57-AFD2-96B5E8121044}"/>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52932104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endParaRPr lang="en-US" dirty="0"/>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25" name="Rectangle 24">
            <a:extLst>
              <a:ext uri="{FF2B5EF4-FFF2-40B4-BE49-F238E27FC236}">
                <a16:creationId xmlns:a16="http://schemas.microsoft.com/office/drawing/2014/main" id="{C048D903-50BB-4642-BE30-D2DF02701F42}"/>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3253032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dirty="0"/>
              <a:t>Click to edit Master title style</a:t>
            </a:r>
          </a:p>
        </p:txBody>
      </p:sp>
      <p:sp>
        <p:nvSpPr>
          <p:cNvPr id="6" name="Rectangle 5">
            <a:extLst>
              <a:ext uri="{FF2B5EF4-FFF2-40B4-BE49-F238E27FC236}">
                <a16:creationId xmlns:a16="http://schemas.microsoft.com/office/drawing/2014/main" id="{5591EBFF-078D-4668-A166-7B0EFCC68C34}"/>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898298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3" name="Rectangle 2">
            <a:extLst>
              <a:ext uri="{FF2B5EF4-FFF2-40B4-BE49-F238E27FC236}">
                <a16:creationId xmlns:a16="http://schemas.microsoft.com/office/drawing/2014/main" id="{CD6967CD-36FA-476D-B86B-51ADA6E239BA}"/>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442407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0"/>
            <a:ext cx="6096000" cy="2193164"/>
          </a:xfrm>
          <a:prstGeom prst="rect">
            <a:avLst/>
          </a:prstGeom>
        </p:spPr>
        <p:txBody>
          <a:bodyPr lIns="0" tIns="0" rIns="0" bIns="0">
            <a:spAutoFit/>
          </a:bodyPr>
          <a:lstStyle/>
          <a:p>
            <a:pPr>
              <a:lnSpc>
                <a:spcPct val="80000"/>
              </a:lnSpc>
            </a:pPr>
            <a:r>
              <a:rPr kumimoji="0" lang="en-US" sz="8800" b="0" i="0" u="none" strike="noStrike" kern="1200" cap="all" spc="-300" normalizeH="0" baseline="0" noProof="0" dirty="0">
                <a:ln>
                  <a:noFill/>
                </a:ln>
                <a:solidFill>
                  <a:schemeClr val="bg1"/>
                </a:solidFill>
                <a:effectLst/>
                <a:uLnTx/>
                <a:uFillTx/>
                <a:latin typeface="+mj-lt"/>
                <a:ea typeface="+mj-ea"/>
                <a:cs typeface="+mj-cs"/>
              </a:rPr>
              <a:t>THANK</a:t>
            </a:r>
            <a:br>
              <a:rPr kumimoji="0" lang="en-US" sz="8800" b="0" i="0" u="none" strike="noStrike" kern="1200" cap="all" spc="-300" normalizeH="0" baseline="0" noProof="0" dirty="0">
                <a:ln>
                  <a:noFill/>
                </a:ln>
                <a:solidFill>
                  <a:schemeClr val="bg1"/>
                </a:solidFill>
                <a:effectLst/>
                <a:uLnTx/>
                <a:uFillTx/>
                <a:latin typeface="+mj-lt"/>
                <a:ea typeface="+mj-ea"/>
                <a:cs typeface="+mj-cs"/>
              </a:rPr>
            </a:br>
            <a:r>
              <a:rPr kumimoji="0" lang="en-US" sz="8800" b="0" i="0" u="none" strike="noStrike" kern="1200" cap="all" spc="-300" normalizeH="0" baseline="0" noProof="0" dirty="0">
                <a:ln>
                  <a:noFill/>
                </a:ln>
                <a:solidFill>
                  <a:schemeClr val="bg1"/>
                </a:solidFill>
                <a:effectLst/>
                <a:uLnTx/>
                <a:uFillTx/>
                <a:latin typeface="+mj-lt"/>
                <a:ea typeface="+mj-ea"/>
                <a:cs typeface="+mj-cs"/>
              </a:rPr>
              <a:t>YOU</a:t>
            </a:r>
            <a:endParaRPr lang="en-US" sz="8800" spc="-300" dirty="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137552"/>
            <a:ext cx="1753669" cy="327979"/>
          </a:xfrm>
          <a:prstGeom prst="rect">
            <a:avLst/>
          </a:prstGeom>
        </p:spPr>
      </p:pic>
    </p:spTree>
    <p:extLst>
      <p:ext uri="{BB962C8B-B14F-4D97-AF65-F5344CB8AC3E}">
        <p14:creationId xmlns:p14="http://schemas.microsoft.com/office/powerpoint/2010/main" val="3258847239"/>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2"/>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June 9, 2022</a:t>
            </a:fld>
            <a:endParaRPr lang="en-US" dirty="0"/>
          </a:p>
        </p:txBody>
      </p:sp>
    </p:spTree>
    <p:extLst>
      <p:ext uri="{BB962C8B-B14F-4D97-AF65-F5344CB8AC3E}">
        <p14:creationId xmlns:p14="http://schemas.microsoft.com/office/powerpoint/2010/main" val="81034521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299" y="1409700"/>
            <a:ext cx="11201401"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7" name="Rectangle 6">
            <a:extLst>
              <a:ext uri="{FF2B5EF4-FFF2-40B4-BE49-F238E27FC236}">
                <a16:creationId xmlns:a16="http://schemas.microsoft.com/office/drawing/2014/main" id="{3B4BF003-8970-442D-9D95-82750C62D977}"/>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12207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CF5A62-F7C8-4769-AD0F-C5407E149FFD}"/>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813090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‹Nr.›</a:t>
            </a:fld>
            <a:endParaRPr lang="en-US" dirty="0"/>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dirty="0"/>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dirty="0"/>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dirty="0"/>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3" name="Rectangle 12">
            <a:extLst>
              <a:ext uri="{FF2B5EF4-FFF2-40B4-BE49-F238E27FC236}">
                <a16:creationId xmlns:a16="http://schemas.microsoft.com/office/drawing/2014/main" id="{6E46C1CD-A5C8-4701-B42E-E91E0BC4BD19}"/>
              </a:ext>
            </a:extLst>
          </p:cNvPr>
          <p:cNvSpPr/>
          <p:nvPr userDrawn="1"/>
        </p:nvSpPr>
        <p:spPr>
          <a:xfrm>
            <a:off x="7232650" y="6492864"/>
            <a:ext cx="1188894" cy="237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052946608"/>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2"/>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June 9, 2022</a:t>
            </a:fld>
            <a:endParaRPr lang="en-US" dirty="0"/>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720914300"/>
      </p:ext>
    </p:extLst>
  </p:cSld>
  <p:clrMapOvr>
    <a:masterClrMapping/>
  </p:clrMapOvr>
  <p:extLst>
    <p:ext uri="{DCECCB84-F9BA-43D5-87BE-67443E8EF086}">
      <p15:sldGuideLst xmlns:p15="http://schemas.microsoft.com/office/powerpoint/2012/main">
        <p15:guide id="1" pos="5592">
          <p15:clr>
            <a:srgbClr val="FBAE40"/>
          </p15:clr>
        </p15:guide>
        <p15:guide id="2" orient="horz" pos="3024" userDrawn="1">
          <p15:clr>
            <a:srgbClr val="FBAE40"/>
          </p15:clr>
        </p15:guide>
        <p15:guide id="3" orient="horz" pos="1896" userDrawn="1">
          <p15:clr>
            <a:srgbClr val="FBAE40"/>
          </p15:clr>
        </p15:guide>
        <p15:guide id="4" orient="horz" pos="27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‹Nr.›</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0949447"/>
      </p:ext>
    </p:extLst>
  </p:cSld>
  <p:clrMapOvr>
    <a:masterClrMapping/>
  </p:clrMapOvr>
  <p:extLst>
    <p:ext uri="{DCECCB84-F9BA-43D5-87BE-67443E8EF086}">
      <p15:sldGuideLst xmlns:p15="http://schemas.microsoft.com/office/powerpoint/2012/main">
        <p15:guide id="1" pos="55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2"/>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80" y="3848099"/>
            <a:ext cx="11700254" cy="504112"/>
          </a:xfrm>
        </p:spPr>
        <p:txBody>
          <a:bodyPr wrap="square" tIns="0" anchor="t">
            <a:spAutoFit/>
          </a:bodyPr>
          <a:lstStyle>
            <a:lvl1pPr>
              <a:lnSpc>
                <a:spcPct val="70000"/>
              </a:lnSpc>
              <a:defRPr sz="4400" b="0"/>
            </a:lvl1pPr>
          </a:lstStyle>
          <a:p>
            <a:r>
              <a:rPr lang="en-US" dirty="0"/>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‹Nr.›</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1517" y="6369208"/>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242716659"/>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9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79" y="3848100"/>
            <a:ext cx="11310017" cy="440044"/>
          </a:xfrm>
        </p:spPr>
        <p:txBody>
          <a:bodyPr tIns="0" anchor="t"/>
          <a:lstStyle>
            <a:lvl1pPr>
              <a:lnSpc>
                <a:spcPct val="70000"/>
              </a:lnSpc>
              <a:defRPr sz="4400" b="0"/>
            </a:lvl1pPr>
          </a:lstStyle>
          <a:p>
            <a:r>
              <a:rPr lang="en-US" dirty="0"/>
              <a:t>Click to edit Master title style</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‹Nr.›</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pic>
        <p:nvPicPr>
          <p:cNvPr id="14" name="Graphic 13"/>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517" y="6369208"/>
            <a:ext cx="1143000" cy="213769"/>
          </a:xfrm>
          <a:prstGeom prst="rect">
            <a:avLst/>
          </a:prstGeom>
        </p:spPr>
      </p:pic>
      <p:sp>
        <p:nvSpPr>
          <p:cNvPr id="13" name="Text Placeholder 2">
            <a:extLst>
              <a:ext uri="{FF2B5EF4-FFF2-40B4-BE49-F238E27FC236}">
                <a16:creationId xmlns:a16="http://schemas.microsoft.com/office/drawing/2014/main" id="{DC7E4161-FFC3-4CB6-9A62-6A3DE1538095}"/>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13024141"/>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‹Nr.›</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2748077704"/>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59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48"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3.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45"/>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think-cell Slide" r:id="rId47" imgW="347" imgH="348" progId="TCLayout.ActiveDocument.1">
                  <p:embed/>
                </p:oleObj>
              </mc:Choice>
              <mc:Fallback>
                <p:oleObj name="think-cell Slide" r:id="rId47"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46"/>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13411" y="399764"/>
            <a:ext cx="11391902" cy="4191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13411" y="1177684"/>
            <a:ext cx="11391902" cy="4457701"/>
          </a:xfrm>
          <a:prstGeom prst="rect">
            <a:avLst/>
          </a:prstGeom>
        </p:spPr>
        <p:txBody>
          <a:bodyPr vert="horz" lIns="0" tIns="0" rIns="0" bIns="0" rtlCol="0">
            <a:noAutofit/>
          </a:body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a:p>
            <a:pPr lvl="4"/>
            <a:r>
              <a:rPr lang="en-US" dirty="0"/>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‹Nr.›</a:t>
            </a:fld>
            <a:endParaRPr lang="en-US" dirty="0"/>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dirty="0">
                <a:solidFill>
                  <a:schemeClr val="accent3"/>
                </a:solidFill>
                <a:latin typeface="+mn-lt"/>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1961464670"/>
      </p:ext>
    </p:extLst>
  </p:cSld>
  <p:clrMap bg1="lt1" tx1="dk1" bg2="lt2" tx2="dk2" accent1="accent1" accent2="accent2" accent3="accent3" accent4="accent4" accent5="accent5" accent6="accent6" hlink="hlink" folHlink="folHlink"/>
  <p:sldLayoutIdLst>
    <p:sldLayoutId id="2147483708" r:id="rId1"/>
    <p:sldLayoutId id="2147483712" r:id="rId2"/>
    <p:sldLayoutId id="2147483709" r:id="rId3"/>
    <p:sldLayoutId id="2147483675" r:id="rId4"/>
    <p:sldLayoutId id="2147483679" r:id="rId5"/>
    <p:sldLayoutId id="2147483651" r:id="rId6"/>
    <p:sldLayoutId id="2147483666" r:id="rId7"/>
    <p:sldLayoutId id="2147483667" r:id="rId8"/>
    <p:sldLayoutId id="2147483673" r:id="rId9"/>
    <p:sldLayoutId id="2147483674" r:id="rId10"/>
    <p:sldLayoutId id="2147483678" r:id="rId11"/>
    <p:sldLayoutId id="2147483711" r:id="rId12"/>
    <p:sldLayoutId id="2147483665" r:id="rId13"/>
    <p:sldLayoutId id="2147483657" r:id="rId14"/>
    <p:sldLayoutId id="2147483670" r:id="rId15"/>
    <p:sldLayoutId id="2147483650" r:id="rId16"/>
    <p:sldLayoutId id="2147483656" r:id="rId17"/>
    <p:sldLayoutId id="2147483664" r:id="rId18"/>
    <p:sldLayoutId id="2147483661" r:id="rId19"/>
    <p:sldLayoutId id="2147483658" r:id="rId20"/>
    <p:sldLayoutId id="2147483662" r:id="rId21"/>
    <p:sldLayoutId id="2147483659" r:id="rId22"/>
    <p:sldLayoutId id="2147483663" r:id="rId23"/>
    <p:sldLayoutId id="2147483660" r:id="rId24"/>
    <p:sldLayoutId id="2147483654" r:id="rId25"/>
    <p:sldLayoutId id="2147483655"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10" r:id="rId39"/>
    <p:sldLayoutId id="2147483713" r:id="rId40"/>
    <p:sldLayoutId id="2147483714" r:id="rId41"/>
    <p:sldLayoutId id="2147483715" r:id="rId42"/>
  </p:sldLayoutIdLst>
  <p:hf hdr="0" ftr="0"/>
  <p:txStyles>
    <p:title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90000"/>
        </a:lnSpc>
        <a:spcBef>
          <a:spcPts val="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3840" userDrawn="1">
          <p15:clr>
            <a:srgbClr val="9FCC3B"/>
          </p15:clr>
        </p15:guide>
        <p15:guide id="3" orient="horz" pos="312" userDrawn="1">
          <p15:clr>
            <a:srgbClr val="9FCC3B"/>
          </p15:clr>
        </p15:guide>
        <p15:guide id="4" orient="horz" pos="4008" userDrawn="1">
          <p15:clr>
            <a:srgbClr val="FDE53C"/>
          </p15:clr>
        </p15:guide>
        <p15:guide id="6" pos="7368" userDrawn="1">
          <p15:clr>
            <a:srgbClr val="9FCC3B"/>
          </p15:clr>
        </p15:guide>
        <p15:guide id="7" orient="horz" pos="3696" userDrawn="1">
          <p15:clr>
            <a:srgbClr val="9FCC3B"/>
          </p15:clr>
        </p15:guide>
        <p15:guide id="9" orient="horz" pos="576" userDrawn="1">
          <p15:clr>
            <a:srgbClr val="9FCC3B"/>
          </p15:clr>
        </p15:guide>
        <p15:guide id="10" orient="horz" pos="888" userDrawn="1">
          <p15:clr>
            <a:srgbClr val="9FCC3B"/>
          </p15:clr>
        </p15:guide>
        <p15:guide id="11" orient="horz" pos="2304" userDrawn="1">
          <p15:clr>
            <a:srgbClr val="9FCC3B"/>
          </p15:clr>
        </p15:guide>
        <p15:guide id="12" userDrawn="1">
          <p15:clr>
            <a:srgbClr val="000000"/>
          </p15:clr>
        </p15:guide>
        <p15:guide id="13" pos="7680" userDrawn="1">
          <p15:clr>
            <a:srgbClr val="000000"/>
          </p15:clr>
        </p15:guide>
        <p15:guide id="14" orient="horz" userDrawn="1">
          <p15:clr>
            <a:srgbClr val="000000"/>
          </p15:clr>
        </p15:guide>
        <p15:guide id="15" orient="horz" pos="4320" userDrawn="1">
          <p15:clr>
            <a:srgbClr val="000000"/>
          </p15:clr>
        </p15:guide>
        <p15:guide id="16" pos="31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1.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18.xml"/><Relationship Id="rId7" Type="http://schemas.openxmlformats.org/officeDocument/2006/relationships/image" Target="../media/image29.jpeg"/><Relationship Id="rId2" Type="http://schemas.openxmlformats.org/officeDocument/2006/relationships/tags" Target="../tags/tag17.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Layout" Target="../slideLayouts/slideLayout42.xml"/><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7.xml"/><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9A88-40BC-498F-A496-230917BC7A1C}"/>
              </a:ext>
            </a:extLst>
          </p:cNvPr>
          <p:cNvSpPr>
            <a:spLocks noGrp="1"/>
          </p:cNvSpPr>
          <p:nvPr>
            <p:ph type="ctrTitle"/>
          </p:nvPr>
        </p:nvSpPr>
        <p:spPr/>
        <p:txBody>
          <a:bodyPr/>
          <a:lstStyle/>
          <a:p>
            <a:r>
              <a:rPr lang="en-US" dirty="0">
                <a:solidFill>
                  <a:schemeClr val="accent1"/>
                </a:solidFill>
              </a:rPr>
              <a:t>Today’s </a:t>
            </a:r>
            <a:br>
              <a:rPr lang="en-US" dirty="0">
                <a:solidFill>
                  <a:schemeClr val="accent1"/>
                </a:solidFill>
              </a:rPr>
            </a:br>
            <a:r>
              <a:rPr lang="en-US" dirty="0">
                <a:solidFill>
                  <a:schemeClr val="accent1"/>
                </a:solidFill>
              </a:rPr>
              <a:t>Honeywell</a:t>
            </a:r>
            <a:endParaRPr lang="en-US" dirty="0"/>
          </a:p>
        </p:txBody>
      </p:sp>
      <p:sp>
        <p:nvSpPr>
          <p:cNvPr id="5" name="Date Placeholder 4">
            <a:extLst>
              <a:ext uri="{FF2B5EF4-FFF2-40B4-BE49-F238E27FC236}">
                <a16:creationId xmlns:a16="http://schemas.microsoft.com/office/drawing/2014/main" id="{46BA602F-6B3E-4641-BC11-CA7AAA36DADD}"/>
              </a:ext>
            </a:extLst>
          </p:cNvPr>
          <p:cNvSpPr>
            <a:spLocks noGrp="1"/>
          </p:cNvSpPr>
          <p:nvPr>
            <p:ph type="dt" sz="half" idx="10"/>
          </p:nvPr>
        </p:nvSpPr>
        <p:spPr>
          <a:xfrm>
            <a:off x="441013" y="2529201"/>
            <a:ext cx="2743200" cy="365125"/>
          </a:xfrm>
          <a:prstGeom prst="rect">
            <a:avLst/>
          </a:prstGeom>
        </p:spPr>
        <p:txBody>
          <a:bodyPr/>
          <a:lstStyle/>
          <a:p>
            <a:r>
              <a:rPr lang="en-US" b="1" dirty="0"/>
              <a:t>May 2022</a:t>
            </a:r>
          </a:p>
        </p:txBody>
      </p:sp>
    </p:spTree>
    <p:extLst>
      <p:ext uri="{BB962C8B-B14F-4D97-AF65-F5344CB8AC3E}">
        <p14:creationId xmlns:p14="http://schemas.microsoft.com/office/powerpoint/2010/main" val="44747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26BF-AF86-449B-92E9-2911C16FC156}"/>
              </a:ext>
            </a:extLst>
          </p:cNvPr>
          <p:cNvSpPr>
            <a:spLocks noGrp="1"/>
          </p:cNvSpPr>
          <p:nvPr>
            <p:ph type="title"/>
          </p:nvPr>
        </p:nvSpPr>
        <p:spPr>
          <a:xfrm>
            <a:off x="421216" y="231855"/>
            <a:ext cx="11201401" cy="419100"/>
          </a:xfrm>
        </p:spPr>
        <p:txBody>
          <a:bodyPr/>
          <a:lstStyle/>
          <a:p>
            <a:r>
              <a:rPr lang="en-US" sz="3600" dirty="0">
                <a:solidFill>
                  <a:schemeClr val="accent1"/>
                </a:solidFill>
              </a:rPr>
              <a:t>HONEYWELL accelerator</a:t>
            </a:r>
          </a:p>
        </p:txBody>
      </p:sp>
      <p:sp>
        <p:nvSpPr>
          <p:cNvPr id="14" name="Slide Number Placeholder 13">
            <a:extLst>
              <a:ext uri="{FF2B5EF4-FFF2-40B4-BE49-F238E27FC236}">
                <a16:creationId xmlns:a16="http://schemas.microsoft.com/office/drawing/2014/main" id="{8669CBF8-D4B3-4274-AEDE-8FA1A43C2C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Honeywell Sans"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707070"/>
              </a:solidFill>
              <a:effectLst/>
              <a:uLnTx/>
              <a:uFillTx/>
              <a:latin typeface="Honeywell Sans" panose="020B0604020202020204" charset="0"/>
              <a:ea typeface="+mn-ea"/>
              <a:cs typeface="+mn-cs"/>
            </a:endParaRPr>
          </a:p>
        </p:txBody>
      </p:sp>
      <p:pic>
        <p:nvPicPr>
          <p:cNvPr id="3" name="Picture 3" descr="Graphical user interface, text&#10;&#10;Description automatically generated">
            <a:extLst>
              <a:ext uri="{FF2B5EF4-FFF2-40B4-BE49-F238E27FC236}">
                <a16:creationId xmlns:a16="http://schemas.microsoft.com/office/drawing/2014/main" id="{063036A5-2780-0ADA-4927-91A262446E5F}"/>
              </a:ext>
            </a:extLst>
          </p:cNvPr>
          <p:cNvPicPr>
            <a:picLocks noChangeAspect="1"/>
          </p:cNvPicPr>
          <p:nvPr/>
        </p:nvPicPr>
        <p:blipFill rotWithShape="1">
          <a:blip r:embed="rId3"/>
          <a:srcRect l="10785" t="21645" r="71388" b="44300"/>
          <a:stretch/>
        </p:blipFill>
        <p:spPr>
          <a:xfrm>
            <a:off x="6871565" y="2364994"/>
            <a:ext cx="4263414" cy="2277641"/>
          </a:xfrm>
          <a:prstGeom prst="rect">
            <a:avLst/>
          </a:prstGeom>
        </p:spPr>
      </p:pic>
      <p:sp>
        <p:nvSpPr>
          <p:cNvPr id="7" name="Content Placeholder 8">
            <a:extLst>
              <a:ext uri="{FF2B5EF4-FFF2-40B4-BE49-F238E27FC236}">
                <a16:creationId xmlns:a16="http://schemas.microsoft.com/office/drawing/2014/main" id="{4DD99928-E268-4AE4-AE4F-370CBED75F58}"/>
              </a:ext>
            </a:extLst>
          </p:cNvPr>
          <p:cNvSpPr txBox="1">
            <a:spLocks/>
          </p:cNvSpPr>
          <p:nvPr/>
        </p:nvSpPr>
        <p:spPr>
          <a:xfrm>
            <a:off x="421216" y="1325880"/>
            <a:ext cx="5491844" cy="420624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DC202E"/>
              </a:buClr>
            </a:pPr>
            <a:r>
              <a:rPr lang="en-US" sz="2200" dirty="0">
                <a:solidFill>
                  <a:prstClr val="black"/>
                </a:solidFill>
              </a:rPr>
              <a:t>A revitalized operating system using what made the Honeywell Operating System successful to transform the entire company</a:t>
            </a:r>
          </a:p>
          <a:p>
            <a:pPr lvl="1">
              <a:buClr>
                <a:srgbClr val="DC202E"/>
              </a:buClr>
            </a:pPr>
            <a:r>
              <a:rPr lang="en-US" sz="2200" dirty="0">
                <a:solidFill>
                  <a:prstClr val="black"/>
                </a:solidFill>
              </a:rPr>
              <a:t>Provides resources and removes barriers so that all employees can follow proven pathways to reach successful outcomes</a:t>
            </a:r>
          </a:p>
          <a:p>
            <a:pPr lvl="1">
              <a:buClr>
                <a:srgbClr val="DC202E"/>
              </a:buClr>
            </a:pPr>
            <a:r>
              <a:rPr lang="en-US" sz="2200" dirty="0">
                <a:solidFill>
                  <a:prstClr val="black"/>
                </a:solidFill>
              </a:rPr>
              <a:t>Connects every part of the organization through shared knowledge, common processes, and a commitment to do things “the Honeywell way”</a:t>
            </a:r>
          </a:p>
        </p:txBody>
      </p:sp>
    </p:spTree>
    <p:extLst>
      <p:ext uri="{BB962C8B-B14F-4D97-AF65-F5344CB8AC3E}">
        <p14:creationId xmlns:p14="http://schemas.microsoft.com/office/powerpoint/2010/main" val="420209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3BEF068-3610-4B53-8DBF-B783C1BF1D2F}"/>
              </a:ext>
            </a:extLst>
          </p:cNvPr>
          <p:cNvSpPr/>
          <p:nvPr/>
        </p:nvSpPr>
        <p:spPr>
          <a:xfrm>
            <a:off x="0" y="4487156"/>
            <a:ext cx="12184555" cy="236362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Freeform 69">
            <a:extLst>
              <a:ext uri="{FF2B5EF4-FFF2-40B4-BE49-F238E27FC236}">
                <a16:creationId xmlns:a16="http://schemas.microsoft.com/office/drawing/2014/main" id="{511AE56E-AD80-6C47-8451-2D8402AFB008}"/>
              </a:ext>
            </a:extLst>
          </p:cNvPr>
          <p:cNvSpPr>
            <a:spLocks noChangeArrowheads="1"/>
          </p:cNvSpPr>
          <p:nvPr/>
        </p:nvSpPr>
        <p:spPr bwMode="auto">
          <a:xfrm>
            <a:off x="15008" y="5629152"/>
            <a:ext cx="12187593" cy="63176"/>
          </a:xfrm>
          <a:custGeom>
            <a:avLst/>
            <a:gdLst>
              <a:gd name="T0" fmla="*/ 0 w 19565"/>
              <a:gd name="T1" fmla="*/ 102 h 103"/>
              <a:gd name="T2" fmla="*/ 19564 w 19565"/>
              <a:gd name="T3" fmla="*/ 102 h 103"/>
              <a:gd name="T4" fmla="*/ 19564 w 19565"/>
              <a:gd name="T5" fmla="*/ 0 h 103"/>
              <a:gd name="T6" fmla="*/ 0 w 19565"/>
              <a:gd name="T7" fmla="*/ 0 h 103"/>
              <a:gd name="T8" fmla="*/ 0 w 19565"/>
              <a:gd name="T9" fmla="*/ 102 h 103"/>
            </a:gdLst>
            <a:ahLst/>
            <a:cxnLst>
              <a:cxn ang="0">
                <a:pos x="T0" y="T1"/>
              </a:cxn>
              <a:cxn ang="0">
                <a:pos x="T2" y="T3"/>
              </a:cxn>
              <a:cxn ang="0">
                <a:pos x="T4" y="T5"/>
              </a:cxn>
              <a:cxn ang="0">
                <a:pos x="T6" y="T7"/>
              </a:cxn>
              <a:cxn ang="0">
                <a:pos x="T8" y="T9"/>
              </a:cxn>
            </a:cxnLst>
            <a:rect l="0" t="0" r="r" b="b"/>
            <a:pathLst>
              <a:path w="19565" h="103">
                <a:moveTo>
                  <a:pt x="0" y="102"/>
                </a:moveTo>
                <a:lnTo>
                  <a:pt x="19564" y="102"/>
                </a:lnTo>
                <a:lnTo>
                  <a:pt x="19564" y="0"/>
                </a:lnTo>
                <a:lnTo>
                  <a:pt x="0" y="0"/>
                </a:lnTo>
                <a:lnTo>
                  <a:pt x="0" y="102"/>
                </a:lnTo>
              </a:path>
            </a:pathLst>
          </a:custGeom>
          <a:solidFill>
            <a:schemeClr val="bg1">
              <a:lumMod val="9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5" name="Freeform 126">
            <a:extLst>
              <a:ext uri="{FF2B5EF4-FFF2-40B4-BE49-F238E27FC236}">
                <a16:creationId xmlns:a16="http://schemas.microsoft.com/office/drawing/2014/main" id="{87E553AC-AAC4-B84C-A1B2-EB3BB2C68FF9}"/>
              </a:ext>
            </a:extLst>
          </p:cNvPr>
          <p:cNvSpPr>
            <a:spLocks noChangeArrowheads="1"/>
          </p:cNvSpPr>
          <p:nvPr/>
        </p:nvSpPr>
        <p:spPr bwMode="auto">
          <a:xfrm>
            <a:off x="3954586" y="5535761"/>
            <a:ext cx="252707" cy="252707"/>
          </a:xfrm>
          <a:custGeom>
            <a:avLst/>
            <a:gdLst>
              <a:gd name="T0" fmla="*/ 403 w 404"/>
              <a:gd name="T1" fmla="*/ 201 h 404"/>
              <a:gd name="T2" fmla="*/ 403 w 404"/>
              <a:gd name="T3" fmla="*/ 201 h 404"/>
              <a:gd name="T4" fmla="*/ 201 w 404"/>
              <a:gd name="T5" fmla="*/ 403 h 404"/>
              <a:gd name="T6" fmla="*/ 201 w 404"/>
              <a:gd name="T7" fmla="*/ 403 h 404"/>
              <a:gd name="T8" fmla="*/ 0 w 404"/>
              <a:gd name="T9" fmla="*/ 201 h 404"/>
              <a:gd name="T10" fmla="*/ 0 w 404"/>
              <a:gd name="T11" fmla="*/ 201 h 404"/>
              <a:gd name="T12" fmla="*/ 201 w 404"/>
              <a:gd name="T13" fmla="*/ 0 h 404"/>
              <a:gd name="T14" fmla="*/ 201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3"/>
                  <a:pt x="312" y="403"/>
                  <a:pt x="201" y="403"/>
                </a:cubicBezTo>
                <a:lnTo>
                  <a:pt x="201" y="403"/>
                </a:lnTo>
                <a:cubicBezTo>
                  <a:pt x="90" y="403"/>
                  <a:pt x="0" y="313"/>
                  <a:pt x="0" y="201"/>
                </a:cubicBezTo>
                <a:lnTo>
                  <a:pt x="0" y="201"/>
                </a:lnTo>
                <a:cubicBezTo>
                  <a:pt x="0" y="90"/>
                  <a:pt x="90" y="0"/>
                  <a:pt x="201" y="0"/>
                </a:cubicBezTo>
                <a:lnTo>
                  <a:pt x="201" y="0"/>
                </a:lnTo>
                <a:cubicBezTo>
                  <a:pt x="312" y="0"/>
                  <a:pt x="403" y="90"/>
                  <a:pt x="403" y="201"/>
                </a:cubicBez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6" name="Freeform 127">
            <a:extLst>
              <a:ext uri="{FF2B5EF4-FFF2-40B4-BE49-F238E27FC236}">
                <a16:creationId xmlns:a16="http://schemas.microsoft.com/office/drawing/2014/main" id="{6DCF4631-64CD-4842-BB12-3ED2EA6BFF1C}"/>
              </a:ext>
            </a:extLst>
          </p:cNvPr>
          <p:cNvSpPr>
            <a:spLocks noChangeArrowheads="1"/>
          </p:cNvSpPr>
          <p:nvPr/>
        </p:nvSpPr>
        <p:spPr bwMode="auto">
          <a:xfrm>
            <a:off x="3778792" y="5365460"/>
            <a:ext cx="598805" cy="598805"/>
          </a:xfrm>
          <a:custGeom>
            <a:avLst/>
            <a:gdLst>
              <a:gd name="T0" fmla="*/ 480 w 960"/>
              <a:gd name="T1" fmla="*/ 115 h 960"/>
              <a:gd name="T2" fmla="*/ 480 w 960"/>
              <a:gd name="T3" fmla="*/ 115 h 960"/>
              <a:gd name="T4" fmla="*/ 116 w 960"/>
              <a:gd name="T5" fmla="*/ 479 h 960"/>
              <a:gd name="T6" fmla="*/ 116 w 960"/>
              <a:gd name="T7" fmla="*/ 479 h 960"/>
              <a:gd name="T8" fmla="*/ 480 w 960"/>
              <a:gd name="T9" fmla="*/ 843 h 960"/>
              <a:gd name="T10" fmla="*/ 480 w 960"/>
              <a:gd name="T11" fmla="*/ 843 h 960"/>
              <a:gd name="T12" fmla="*/ 843 w 960"/>
              <a:gd name="T13" fmla="*/ 479 h 960"/>
              <a:gd name="T14" fmla="*/ 843 w 960"/>
              <a:gd name="T15" fmla="*/ 479 h 960"/>
              <a:gd name="T16" fmla="*/ 480 w 960"/>
              <a:gd name="T17" fmla="*/ 115 h 960"/>
              <a:gd name="T18" fmla="*/ 480 w 960"/>
              <a:gd name="T19" fmla="*/ 959 h 960"/>
              <a:gd name="T20" fmla="*/ 480 w 960"/>
              <a:gd name="T21" fmla="*/ 959 h 960"/>
              <a:gd name="T22" fmla="*/ 0 w 960"/>
              <a:gd name="T23" fmla="*/ 479 h 960"/>
              <a:gd name="T24" fmla="*/ 0 w 960"/>
              <a:gd name="T25" fmla="*/ 479 h 960"/>
              <a:gd name="T26" fmla="*/ 480 w 960"/>
              <a:gd name="T27" fmla="*/ 0 h 960"/>
              <a:gd name="T28" fmla="*/ 480 w 960"/>
              <a:gd name="T29" fmla="*/ 0 h 960"/>
              <a:gd name="T30" fmla="*/ 959 w 960"/>
              <a:gd name="T31" fmla="*/ 479 h 960"/>
              <a:gd name="T32" fmla="*/ 959 w 960"/>
              <a:gd name="T33" fmla="*/ 479 h 960"/>
              <a:gd name="T34" fmla="*/ 480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80" y="115"/>
                </a:moveTo>
                <a:lnTo>
                  <a:pt x="480" y="115"/>
                </a:lnTo>
                <a:cubicBezTo>
                  <a:pt x="279" y="115"/>
                  <a:pt x="116" y="279"/>
                  <a:pt x="116" y="479"/>
                </a:cubicBezTo>
                <a:lnTo>
                  <a:pt x="116" y="479"/>
                </a:lnTo>
                <a:cubicBezTo>
                  <a:pt x="116" y="679"/>
                  <a:pt x="279" y="843"/>
                  <a:pt x="480" y="843"/>
                </a:cubicBezTo>
                <a:lnTo>
                  <a:pt x="480" y="843"/>
                </a:lnTo>
                <a:cubicBezTo>
                  <a:pt x="680" y="843"/>
                  <a:pt x="843" y="679"/>
                  <a:pt x="843" y="479"/>
                </a:cubicBezTo>
                <a:lnTo>
                  <a:pt x="843" y="479"/>
                </a:lnTo>
                <a:cubicBezTo>
                  <a:pt x="843" y="279"/>
                  <a:pt x="680"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4" y="0"/>
                  <a:pt x="959" y="214"/>
                  <a:pt x="959" y="479"/>
                </a:cubicBezTo>
                <a:lnTo>
                  <a:pt x="959" y="479"/>
                </a:lnTo>
                <a:cubicBezTo>
                  <a:pt x="959" y="743"/>
                  <a:pt x="744" y="959"/>
                  <a:pt x="480" y="959"/>
                </a:cubicBez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7" name="Freeform 128">
            <a:extLst>
              <a:ext uri="{FF2B5EF4-FFF2-40B4-BE49-F238E27FC236}">
                <a16:creationId xmlns:a16="http://schemas.microsoft.com/office/drawing/2014/main" id="{8FACE69B-8AA2-B94B-8895-22B2EEC64820}"/>
              </a:ext>
            </a:extLst>
          </p:cNvPr>
          <p:cNvSpPr>
            <a:spLocks noChangeArrowheads="1"/>
          </p:cNvSpPr>
          <p:nvPr/>
        </p:nvSpPr>
        <p:spPr bwMode="auto">
          <a:xfrm>
            <a:off x="4061711" y="5928553"/>
            <a:ext cx="32962" cy="274320"/>
          </a:xfrm>
          <a:custGeom>
            <a:avLst/>
            <a:gdLst>
              <a:gd name="T0" fmla="*/ 51 w 52"/>
              <a:gd name="T1" fmla="*/ 1815 h 1816"/>
              <a:gd name="T2" fmla="*/ 0 w 52"/>
              <a:gd name="T3" fmla="*/ 1815 h 1816"/>
              <a:gd name="T4" fmla="*/ 0 w 52"/>
              <a:gd name="T5" fmla="*/ 0 h 1816"/>
              <a:gd name="T6" fmla="*/ 51 w 52"/>
              <a:gd name="T7" fmla="*/ 0 h 1816"/>
              <a:gd name="T8" fmla="*/ 51 w 52"/>
              <a:gd name="T9" fmla="*/ 1815 h 1816"/>
            </a:gdLst>
            <a:ahLst/>
            <a:cxnLst>
              <a:cxn ang="0">
                <a:pos x="T0" y="T1"/>
              </a:cxn>
              <a:cxn ang="0">
                <a:pos x="T2" y="T3"/>
              </a:cxn>
              <a:cxn ang="0">
                <a:pos x="T4" y="T5"/>
              </a:cxn>
              <a:cxn ang="0">
                <a:pos x="T6" y="T7"/>
              </a:cxn>
              <a:cxn ang="0">
                <a:pos x="T8" y="T9"/>
              </a:cxn>
            </a:cxnLst>
            <a:rect l="0" t="0" r="r" b="b"/>
            <a:pathLst>
              <a:path w="52" h="1816">
                <a:moveTo>
                  <a:pt x="51" y="1815"/>
                </a:moveTo>
                <a:lnTo>
                  <a:pt x="0" y="1815"/>
                </a:lnTo>
                <a:lnTo>
                  <a:pt x="0" y="0"/>
                </a:lnTo>
                <a:lnTo>
                  <a:pt x="51" y="0"/>
                </a:lnTo>
                <a:lnTo>
                  <a:pt x="51" y="1815"/>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9" name="Freeform 186">
            <a:extLst>
              <a:ext uri="{FF2B5EF4-FFF2-40B4-BE49-F238E27FC236}">
                <a16:creationId xmlns:a16="http://schemas.microsoft.com/office/drawing/2014/main" id="{C52F11DF-207C-B646-9A05-D158CCE46939}"/>
              </a:ext>
            </a:extLst>
          </p:cNvPr>
          <p:cNvSpPr>
            <a:spLocks noChangeArrowheads="1"/>
          </p:cNvSpPr>
          <p:nvPr/>
        </p:nvSpPr>
        <p:spPr bwMode="auto">
          <a:xfrm>
            <a:off x="7629744" y="5535761"/>
            <a:ext cx="249961" cy="252707"/>
          </a:xfrm>
          <a:custGeom>
            <a:avLst/>
            <a:gdLst>
              <a:gd name="T0" fmla="*/ 402 w 403"/>
              <a:gd name="T1" fmla="*/ 201 h 404"/>
              <a:gd name="T2" fmla="*/ 402 w 403"/>
              <a:gd name="T3" fmla="*/ 201 h 404"/>
              <a:gd name="T4" fmla="*/ 201 w 403"/>
              <a:gd name="T5" fmla="*/ 403 h 404"/>
              <a:gd name="T6" fmla="*/ 201 w 403"/>
              <a:gd name="T7" fmla="*/ 403 h 404"/>
              <a:gd name="T8" fmla="*/ 0 w 403"/>
              <a:gd name="T9" fmla="*/ 201 h 404"/>
              <a:gd name="T10" fmla="*/ 0 w 403"/>
              <a:gd name="T11" fmla="*/ 201 h 404"/>
              <a:gd name="T12" fmla="*/ 201 w 403"/>
              <a:gd name="T13" fmla="*/ 0 h 404"/>
              <a:gd name="T14" fmla="*/ 201 w 403"/>
              <a:gd name="T15" fmla="*/ 0 h 404"/>
              <a:gd name="T16" fmla="*/ 402 w 403"/>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404">
                <a:moveTo>
                  <a:pt x="402" y="201"/>
                </a:moveTo>
                <a:lnTo>
                  <a:pt x="402" y="201"/>
                </a:lnTo>
                <a:cubicBezTo>
                  <a:pt x="402" y="313"/>
                  <a:pt x="312" y="403"/>
                  <a:pt x="201" y="403"/>
                </a:cubicBezTo>
                <a:lnTo>
                  <a:pt x="201" y="403"/>
                </a:lnTo>
                <a:cubicBezTo>
                  <a:pt x="90" y="403"/>
                  <a:pt x="0" y="313"/>
                  <a:pt x="0" y="201"/>
                </a:cubicBezTo>
                <a:lnTo>
                  <a:pt x="0" y="201"/>
                </a:lnTo>
                <a:cubicBezTo>
                  <a:pt x="0" y="90"/>
                  <a:pt x="90" y="0"/>
                  <a:pt x="201" y="0"/>
                </a:cubicBezTo>
                <a:lnTo>
                  <a:pt x="201" y="0"/>
                </a:lnTo>
                <a:cubicBezTo>
                  <a:pt x="312" y="0"/>
                  <a:pt x="402" y="90"/>
                  <a:pt x="402" y="201"/>
                </a:cubicBez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0" name="Freeform 187">
            <a:extLst>
              <a:ext uri="{FF2B5EF4-FFF2-40B4-BE49-F238E27FC236}">
                <a16:creationId xmlns:a16="http://schemas.microsoft.com/office/drawing/2014/main" id="{5B791033-1229-3E48-AF89-D5AC914B265A}"/>
              </a:ext>
            </a:extLst>
          </p:cNvPr>
          <p:cNvSpPr>
            <a:spLocks noChangeArrowheads="1"/>
          </p:cNvSpPr>
          <p:nvPr/>
        </p:nvSpPr>
        <p:spPr bwMode="auto">
          <a:xfrm>
            <a:off x="7453947" y="5365460"/>
            <a:ext cx="596059" cy="598805"/>
          </a:xfrm>
          <a:custGeom>
            <a:avLst/>
            <a:gdLst>
              <a:gd name="T0" fmla="*/ 480 w 959"/>
              <a:gd name="T1" fmla="*/ 115 h 960"/>
              <a:gd name="T2" fmla="*/ 480 w 959"/>
              <a:gd name="T3" fmla="*/ 115 h 960"/>
              <a:gd name="T4" fmla="*/ 116 w 959"/>
              <a:gd name="T5" fmla="*/ 479 h 960"/>
              <a:gd name="T6" fmla="*/ 116 w 959"/>
              <a:gd name="T7" fmla="*/ 479 h 960"/>
              <a:gd name="T8" fmla="*/ 480 w 959"/>
              <a:gd name="T9" fmla="*/ 843 h 960"/>
              <a:gd name="T10" fmla="*/ 480 w 959"/>
              <a:gd name="T11" fmla="*/ 843 h 960"/>
              <a:gd name="T12" fmla="*/ 842 w 959"/>
              <a:gd name="T13" fmla="*/ 479 h 960"/>
              <a:gd name="T14" fmla="*/ 842 w 959"/>
              <a:gd name="T15" fmla="*/ 479 h 960"/>
              <a:gd name="T16" fmla="*/ 480 w 959"/>
              <a:gd name="T17" fmla="*/ 115 h 960"/>
              <a:gd name="T18" fmla="*/ 480 w 959"/>
              <a:gd name="T19" fmla="*/ 959 h 960"/>
              <a:gd name="T20" fmla="*/ 480 w 959"/>
              <a:gd name="T21" fmla="*/ 959 h 960"/>
              <a:gd name="T22" fmla="*/ 0 w 959"/>
              <a:gd name="T23" fmla="*/ 479 h 960"/>
              <a:gd name="T24" fmla="*/ 0 w 959"/>
              <a:gd name="T25" fmla="*/ 479 h 960"/>
              <a:gd name="T26" fmla="*/ 480 w 959"/>
              <a:gd name="T27" fmla="*/ 0 h 960"/>
              <a:gd name="T28" fmla="*/ 480 w 959"/>
              <a:gd name="T29" fmla="*/ 0 h 960"/>
              <a:gd name="T30" fmla="*/ 958 w 959"/>
              <a:gd name="T31" fmla="*/ 479 h 960"/>
              <a:gd name="T32" fmla="*/ 958 w 959"/>
              <a:gd name="T33" fmla="*/ 479 h 960"/>
              <a:gd name="T34" fmla="*/ 480 w 959"/>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9" h="960">
                <a:moveTo>
                  <a:pt x="480" y="115"/>
                </a:moveTo>
                <a:lnTo>
                  <a:pt x="480" y="115"/>
                </a:lnTo>
                <a:cubicBezTo>
                  <a:pt x="279" y="115"/>
                  <a:pt x="116" y="279"/>
                  <a:pt x="116" y="479"/>
                </a:cubicBezTo>
                <a:lnTo>
                  <a:pt x="116" y="479"/>
                </a:lnTo>
                <a:cubicBezTo>
                  <a:pt x="116" y="679"/>
                  <a:pt x="279" y="843"/>
                  <a:pt x="480" y="843"/>
                </a:cubicBezTo>
                <a:lnTo>
                  <a:pt x="480" y="843"/>
                </a:lnTo>
                <a:cubicBezTo>
                  <a:pt x="679" y="843"/>
                  <a:pt x="842" y="679"/>
                  <a:pt x="842" y="479"/>
                </a:cubicBezTo>
                <a:lnTo>
                  <a:pt x="842" y="479"/>
                </a:lnTo>
                <a:cubicBezTo>
                  <a:pt x="842" y="279"/>
                  <a:pt x="679"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3" y="0"/>
                  <a:pt x="958" y="214"/>
                  <a:pt x="958" y="479"/>
                </a:cubicBezTo>
                <a:lnTo>
                  <a:pt x="958" y="479"/>
                </a:lnTo>
                <a:cubicBezTo>
                  <a:pt x="958" y="743"/>
                  <a:pt x="743" y="959"/>
                  <a:pt x="480" y="959"/>
                </a:cubicBezTo>
                <a:close/>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1" name="Freeform 188">
            <a:extLst>
              <a:ext uri="{FF2B5EF4-FFF2-40B4-BE49-F238E27FC236}">
                <a16:creationId xmlns:a16="http://schemas.microsoft.com/office/drawing/2014/main" id="{2EE9645A-2F0C-6D4C-AA5D-A1C0053EF003}"/>
              </a:ext>
            </a:extLst>
          </p:cNvPr>
          <p:cNvSpPr>
            <a:spLocks noChangeArrowheads="1"/>
          </p:cNvSpPr>
          <p:nvPr/>
        </p:nvSpPr>
        <p:spPr bwMode="auto">
          <a:xfrm>
            <a:off x="7736869" y="5928553"/>
            <a:ext cx="32962" cy="274320"/>
          </a:xfrm>
          <a:custGeom>
            <a:avLst/>
            <a:gdLst>
              <a:gd name="T0" fmla="*/ 50 w 51"/>
              <a:gd name="T1" fmla="*/ 1815 h 1816"/>
              <a:gd name="T2" fmla="*/ 0 w 51"/>
              <a:gd name="T3" fmla="*/ 1815 h 1816"/>
              <a:gd name="T4" fmla="*/ 0 w 51"/>
              <a:gd name="T5" fmla="*/ 0 h 1816"/>
              <a:gd name="T6" fmla="*/ 50 w 51"/>
              <a:gd name="T7" fmla="*/ 0 h 1816"/>
              <a:gd name="T8" fmla="*/ 50 w 51"/>
              <a:gd name="T9" fmla="*/ 1815 h 1816"/>
            </a:gdLst>
            <a:ahLst/>
            <a:cxnLst>
              <a:cxn ang="0">
                <a:pos x="T0" y="T1"/>
              </a:cxn>
              <a:cxn ang="0">
                <a:pos x="T2" y="T3"/>
              </a:cxn>
              <a:cxn ang="0">
                <a:pos x="T4" y="T5"/>
              </a:cxn>
              <a:cxn ang="0">
                <a:pos x="T6" y="T7"/>
              </a:cxn>
              <a:cxn ang="0">
                <a:pos x="T8" y="T9"/>
              </a:cxn>
            </a:cxnLst>
            <a:rect l="0" t="0" r="r" b="b"/>
            <a:pathLst>
              <a:path w="51" h="1816">
                <a:moveTo>
                  <a:pt x="50" y="1815"/>
                </a:moveTo>
                <a:lnTo>
                  <a:pt x="0" y="1815"/>
                </a:lnTo>
                <a:lnTo>
                  <a:pt x="0" y="0"/>
                </a:lnTo>
                <a:lnTo>
                  <a:pt x="50" y="0"/>
                </a:lnTo>
                <a:lnTo>
                  <a:pt x="50" y="1815"/>
                </a:ln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3" name="Freeform 243">
            <a:extLst>
              <a:ext uri="{FF2B5EF4-FFF2-40B4-BE49-F238E27FC236}">
                <a16:creationId xmlns:a16="http://schemas.microsoft.com/office/drawing/2014/main" id="{2422E9DC-F0AD-DB4E-9816-77104DEC9C73}"/>
              </a:ext>
            </a:extLst>
          </p:cNvPr>
          <p:cNvSpPr>
            <a:spLocks noChangeArrowheads="1"/>
          </p:cNvSpPr>
          <p:nvPr/>
        </p:nvSpPr>
        <p:spPr bwMode="auto">
          <a:xfrm>
            <a:off x="11393594" y="5535761"/>
            <a:ext cx="252707" cy="252707"/>
          </a:xfrm>
          <a:custGeom>
            <a:avLst/>
            <a:gdLst>
              <a:gd name="T0" fmla="*/ 403 w 404"/>
              <a:gd name="T1" fmla="*/ 201 h 404"/>
              <a:gd name="T2" fmla="*/ 403 w 404"/>
              <a:gd name="T3" fmla="*/ 201 h 404"/>
              <a:gd name="T4" fmla="*/ 201 w 404"/>
              <a:gd name="T5" fmla="*/ 403 h 404"/>
              <a:gd name="T6" fmla="*/ 201 w 404"/>
              <a:gd name="T7" fmla="*/ 403 h 404"/>
              <a:gd name="T8" fmla="*/ 0 w 404"/>
              <a:gd name="T9" fmla="*/ 201 h 404"/>
              <a:gd name="T10" fmla="*/ 0 w 404"/>
              <a:gd name="T11" fmla="*/ 201 h 404"/>
              <a:gd name="T12" fmla="*/ 201 w 404"/>
              <a:gd name="T13" fmla="*/ 0 h 404"/>
              <a:gd name="T14" fmla="*/ 201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3"/>
                  <a:pt x="313" y="403"/>
                  <a:pt x="201" y="403"/>
                </a:cubicBezTo>
                <a:lnTo>
                  <a:pt x="201" y="403"/>
                </a:lnTo>
                <a:cubicBezTo>
                  <a:pt x="90" y="403"/>
                  <a:pt x="0" y="313"/>
                  <a:pt x="0" y="201"/>
                </a:cubicBezTo>
                <a:lnTo>
                  <a:pt x="0" y="201"/>
                </a:lnTo>
                <a:cubicBezTo>
                  <a:pt x="0" y="90"/>
                  <a:pt x="90" y="0"/>
                  <a:pt x="201" y="0"/>
                </a:cubicBezTo>
                <a:lnTo>
                  <a:pt x="201" y="0"/>
                </a:lnTo>
                <a:cubicBezTo>
                  <a:pt x="313" y="0"/>
                  <a:pt x="403" y="90"/>
                  <a:pt x="403" y="201"/>
                </a:cubicBezTo>
              </a:path>
            </a:pathLst>
          </a:custGeom>
          <a:solidFill>
            <a:schemeClr val="accent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4" name="Freeform 244">
            <a:extLst>
              <a:ext uri="{FF2B5EF4-FFF2-40B4-BE49-F238E27FC236}">
                <a16:creationId xmlns:a16="http://schemas.microsoft.com/office/drawing/2014/main" id="{ED632BC2-56C7-DE45-B32D-DB1684EEA470}"/>
              </a:ext>
            </a:extLst>
          </p:cNvPr>
          <p:cNvSpPr>
            <a:spLocks noChangeArrowheads="1"/>
          </p:cNvSpPr>
          <p:nvPr/>
        </p:nvSpPr>
        <p:spPr bwMode="auto">
          <a:xfrm>
            <a:off x="11217800" y="5365460"/>
            <a:ext cx="598805" cy="598805"/>
          </a:xfrm>
          <a:custGeom>
            <a:avLst/>
            <a:gdLst>
              <a:gd name="T0" fmla="*/ 479 w 960"/>
              <a:gd name="T1" fmla="*/ 115 h 960"/>
              <a:gd name="T2" fmla="*/ 479 w 960"/>
              <a:gd name="T3" fmla="*/ 115 h 960"/>
              <a:gd name="T4" fmla="*/ 115 w 960"/>
              <a:gd name="T5" fmla="*/ 479 h 960"/>
              <a:gd name="T6" fmla="*/ 115 w 960"/>
              <a:gd name="T7" fmla="*/ 479 h 960"/>
              <a:gd name="T8" fmla="*/ 479 w 960"/>
              <a:gd name="T9" fmla="*/ 843 h 960"/>
              <a:gd name="T10" fmla="*/ 479 w 960"/>
              <a:gd name="T11" fmla="*/ 843 h 960"/>
              <a:gd name="T12" fmla="*/ 843 w 960"/>
              <a:gd name="T13" fmla="*/ 479 h 960"/>
              <a:gd name="T14" fmla="*/ 843 w 960"/>
              <a:gd name="T15" fmla="*/ 479 h 960"/>
              <a:gd name="T16" fmla="*/ 479 w 960"/>
              <a:gd name="T17" fmla="*/ 115 h 960"/>
              <a:gd name="T18" fmla="*/ 479 w 960"/>
              <a:gd name="T19" fmla="*/ 959 h 960"/>
              <a:gd name="T20" fmla="*/ 479 w 960"/>
              <a:gd name="T21" fmla="*/ 959 h 960"/>
              <a:gd name="T22" fmla="*/ 0 w 960"/>
              <a:gd name="T23" fmla="*/ 479 h 960"/>
              <a:gd name="T24" fmla="*/ 0 w 960"/>
              <a:gd name="T25" fmla="*/ 479 h 960"/>
              <a:gd name="T26" fmla="*/ 479 w 960"/>
              <a:gd name="T27" fmla="*/ 0 h 960"/>
              <a:gd name="T28" fmla="*/ 479 w 960"/>
              <a:gd name="T29" fmla="*/ 0 h 960"/>
              <a:gd name="T30" fmla="*/ 959 w 960"/>
              <a:gd name="T31" fmla="*/ 479 h 960"/>
              <a:gd name="T32" fmla="*/ 959 w 960"/>
              <a:gd name="T33" fmla="*/ 479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5"/>
                </a:moveTo>
                <a:lnTo>
                  <a:pt x="479" y="115"/>
                </a:lnTo>
                <a:cubicBezTo>
                  <a:pt x="278" y="115"/>
                  <a:pt x="115" y="279"/>
                  <a:pt x="115" y="479"/>
                </a:cubicBezTo>
                <a:lnTo>
                  <a:pt x="115" y="479"/>
                </a:lnTo>
                <a:cubicBezTo>
                  <a:pt x="115" y="679"/>
                  <a:pt x="278" y="843"/>
                  <a:pt x="479" y="843"/>
                </a:cubicBezTo>
                <a:lnTo>
                  <a:pt x="479" y="843"/>
                </a:lnTo>
                <a:cubicBezTo>
                  <a:pt x="679" y="843"/>
                  <a:pt x="843" y="679"/>
                  <a:pt x="843" y="479"/>
                </a:cubicBezTo>
                <a:lnTo>
                  <a:pt x="843" y="479"/>
                </a:lnTo>
                <a:cubicBezTo>
                  <a:pt x="843" y="279"/>
                  <a:pt x="679" y="115"/>
                  <a:pt x="479" y="115"/>
                </a:cubicBezTo>
                <a:close/>
                <a:moveTo>
                  <a:pt x="479" y="959"/>
                </a:moveTo>
                <a:lnTo>
                  <a:pt x="479" y="959"/>
                </a:lnTo>
                <a:cubicBezTo>
                  <a:pt x="214" y="959"/>
                  <a:pt x="0" y="743"/>
                  <a:pt x="0" y="479"/>
                </a:cubicBezTo>
                <a:lnTo>
                  <a:pt x="0" y="479"/>
                </a:lnTo>
                <a:cubicBezTo>
                  <a:pt x="0" y="214"/>
                  <a:pt x="214" y="0"/>
                  <a:pt x="479" y="0"/>
                </a:cubicBezTo>
                <a:lnTo>
                  <a:pt x="479" y="0"/>
                </a:lnTo>
                <a:cubicBezTo>
                  <a:pt x="743" y="0"/>
                  <a:pt x="959" y="214"/>
                  <a:pt x="959" y="479"/>
                </a:cubicBezTo>
                <a:lnTo>
                  <a:pt x="959" y="479"/>
                </a:lnTo>
                <a:cubicBezTo>
                  <a:pt x="959" y="743"/>
                  <a:pt x="743" y="959"/>
                  <a:pt x="479" y="959"/>
                </a:cubicBezTo>
                <a:close/>
              </a:path>
            </a:pathLst>
          </a:custGeom>
          <a:solidFill>
            <a:schemeClr val="accent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5" name="Freeform 245">
            <a:extLst>
              <a:ext uri="{FF2B5EF4-FFF2-40B4-BE49-F238E27FC236}">
                <a16:creationId xmlns:a16="http://schemas.microsoft.com/office/drawing/2014/main" id="{FAA8C094-04C1-2E49-B3ED-75146715D738}"/>
              </a:ext>
            </a:extLst>
          </p:cNvPr>
          <p:cNvSpPr>
            <a:spLocks noChangeArrowheads="1"/>
          </p:cNvSpPr>
          <p:nvPr/>
        </p:nvSpPr>
        <p:spPr bwMode="auto">
          <a:xfrm>
            <a:off x="11500720" y="5928553"/>
            <a:ext cx="32962" cy="274320"/>
          </a:xfrm>
          <a:custGeom>
            <a:avLst/>
            <a:gdLst>
              <a:gd name="T0" fmla="*/ 51 w 52"/>
              <a:gd name="T1" fmla="*/ 1815 h 1816"/>
              <a:gd name="T2" fmla="*/ 0 w 52"/>
              <a:gd name="T3" fmla="*/ 1815 h 1816"/>
              <a:gd name="T4" fmla="*/ 0 w 52"/>
              <a:gd name="T5" fmla="*/ 0 h 1816"/>
              <a:gd name="T6" fmla="*/ 51 w 52"/>
              <a:gd name="T7" fmla="*/ 0 h 1816"/>
              <a:gd name="T8" fmla="*/ 51 w 52"/>
              <a:gd name="T9" fmla="*/ 1815 h 1816"/>
            </a:gdLst>
            <a:ahLst/>
            <a:cxnLst>
              <a:cxn ang="0">
                <a:pos x="T0" y="T1"/>
              </a:cxn>
              <a:cxn ang="0">
                <a:pos x="T2" y="T3"/>
              </a:cxn>
              <a:cxn ang="0">
                <a:pos x="T4" y="T5"/>
              </a:cxn>
              <a:cxn ang="0">
                <a:pos x="T6" y="T7"/>
              </a:cxn>
              <a:cxn ang="0">
                <a:pos x="T8" y="T9"/>
              </a:cxn>
            </a:cxnLst>
            <a:rect l="0" t="0" r="r" b="b"/>
            <a:pathLst>
              <a:path w="52" h="1816">
                <a:moveTo>
                  <a:pt x="51" y="1815"/>
                </a:moveTo>
                <a:lnTo>
                  <a:pt x="0" y="1815"/>
                </a:lnTo>
                <a:lnTo>
                  <a:pt x="0" y="0"/>
                </a:lnTo>
                <a:lnTo>
                  <a:pt x="51" y="0"/>
                </a:lnTo>
                <a:lnTo>
                  <a:pt x="51" y="1815"/>
                </a:lnTo>
              </a:path>
            </a:pathLst>
          </a:custGeom>
          <a:solidFill>
            <a:schemeClr val="accent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7" name="Freeform 302">
            <a:extLst>
              <a:ext uri="{FF2B5EF4-FFF2-40B4-BE49-F238E27FC236}">
                <a16:creationId xmlns:a16="http://schemas.microsoft.com/office/drawing/2014/main" id="{F522DBEA-C037-0347-8EFB-9951E83D3C3E}"/>
              </a:ext>
            </a:extLst>
          </p:cNvPr>
          <p:cNvSpPr>
            <a:spLocks noChangeArrowheads="1"/>
          </p:cNvSpPr>
          <p:nvPr/>
        </p:nvSpPr>
        <p:spPr bwMode="auto">
          <a:xfrm>
            <a:off x="5727704" y="5535761"/>
            <a:ext cx="252707" cy="252707"/>
          </a:xfrm>
          <a:custGeom>
            <a:avLst/>
            <a:gdLst>
              <a:gd name="T0" fmla="*/ 403 w 404"/>
              <a:gd name="T1" fmla="*/ 201 h 404"/>
              <a:gd name="T2" fmla="*/ 403 w 404"/>
              <a:gd name="T3" fmla="*/ 201 h 404"/>
              <a:gd name="T4" fmla="*/ 202 w 404"/>
              <a:gd name="T5" fmla="*/ 403 h 404"/>
              <a:gd name="T6" fmla="*/ 202 w 404"/>
              <a:gd name="T7" fmla="*/ 403 h 404"/>
              <a:gd name="T8" fmla="*/ 0 w 404"/>
              <a:gd name="T9" fmla="*/ 201 h 404"/>
              <a:gd name="T10" fmla="*/ 0 w 404"/>
              <a:gd name="T11" fmla="*/ 201 h 404"/>
              <a:gd name="T12" fmla="*/ 202 w 404"/>
              <a:gd name="T13" fmla="*/ 0 h 404"/>
              <a:gd name="T14" fmla="*/ 202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2"/>
                  <a:pt x="313" y="403"/>
                  <a:pt x="202" y="403"/>
                </a:cubicBezTo>
                <a:lnTo>
                  <a:pt x="202" y="403"/>
                </a:lnTo>
                <a:cubicBezTo>
                  <a:pt x="91" y="403"/>
                  <a:pt x="0" y="312"/>
                  <a:pt x="0" y="201"/>
                </a:cubicBezTo>
                <a:lnTo>
                  <a:pt x="0" y="201"/>
                </a:lnTo>
                <a:cubicBezTo>
                  <a:pt x="0" y="89"/>
                  <a:pt x="91" y="0"/>
                  <a:pt x="202" y="0"/>
                </a:cubicBezTo>
                <a:lnTo>
                  <a:pt x="202" y="0"/>
                </a:lnTo>
                <a:cubicBezTo>
                  <a:pt x="313" y="0"/>
                  <a:pt x="403" y="89"/>
                  <a:pt x="403" y="201"/>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8" name="Freeform 303">
            <a:extLst>
              <a:ext uri="{FF2B5EF4-FFF2-40B4-BE49-F238E27FC236}">
                <a16:creationId xmlns:a16="http://schemas.microsoft.com/office/drawing/2014/main" id="{F3FA42E9-4EBB-9D4F-A48A-005C75C84F48}"/>
              </a:ext>
            </a:extLst>
          </p:cNvPr>
          <p:cNvSpPr>
            <a:spLocks noChangeArrowheads="1"/>
          </p:cNvSpPr>
          <p:nvPr/>
        </p:nvSpPr>
        <p:spPr bwMode="auto">
          <a:xfrm>
            <a:off x="5551910" y="5362713"/>
            <a:ext cx="598805" cy="598805"/>
          </a:xfrm>
          <a:custGeom>
            <a:avLst/>
            <a:gdLst>
              <a:gd name="T0" fmla="*/ 479 w 960"/>
              <a:gd name="T1" fmla="*/ 116 h 960"/>
              <a:gd name="T2" fmla="*/ 479 w 960"/>
              <a:gd name="T3" fmla="*/ 116 h 960"/>
              <a:gd name="T4" fmla="*/ 116 w 960"/>
              <a:gd name="T5" fmla="*/ 480 h 960"/>
              <a:gd name="T6" fmla="*/ 116 w 960"/>
              <a:gd name="T7" fmla="*/ 480 h 960"/>
              <a:gd name="T8" fmla="*/ 479 w 960"/>
              <a:gd name="T9" fmla="*/ 843 h 960"/>
              <a:gd name="T10" fmla="*/ 479 w 960"/>
              <a:gd name="T11" fmla="*/ 843 h 960"/>
              <a:gd name="T12" fmla="*/ 843 w 960"/>
              <a:gd name="T13" fmla="*/ 480 h 960"/>
              <a:gd name="T14" fmla="*/ 843 w 960"/>
              <a:gd name="T15" fmla="*/ 480 h 960"/>
              <a:gd name="T16" fmla="*/ 479 w 960"/>
              <a:gd name="T17" fmla="*/ 116 h 960"/>
              <a:gd name="T18" fmla="*/ 479 w 960"/>
              <a:gd name="T19" fmla="*/ 959 h 960"/>
              <a:gd name="T20" fmla="*/ 479 w 960"/>
              <a:gd name="T21" fmla="*/ 959 h 960"/>
              <a:gd name="T22" fmla="*/ 0 w 960"/>
              <a:gd name="T23" fmla="*/ 480 h 960"/>
              <a:gd name="T24" fmla="*/ 0 w 960"/>
              <a:gd name="T25" fmla="*/ 480 h 960"/>
              <a:gd name="T26" fmla="*/ 479 w 960"/>
              <a:gd name="T27" fmla="*/ 0 h 960"/>
              <a:gd name="T28" fmla="*/ 479 w 960"/>
              <a:gd name="T29" fmla="*/ 0 h 960"/>
              <a:gd name="T30" fmla="*/ 959 w 960"/>
              <a:gd name="T31" fmla="*/ 480 h 960"/>
              <a:gd name="T32" fmla="*/ 959 w 960"/>
              <a:gd name="T33" fmla="*/ 480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6"/>
                </a:moveTo>
                <a:lnTo>
                  <a:pt x="479" y="116"/>
                </a:lnTo>
                <a:cubicBezTo>
                  <a:pt x="278" y="116"/>
                  <a:pt x="116" y="279"/>
                  <a:pt x="116" y="480"/>
                </a:cubicBezTo>
                <a:lnTo>
                  <a:pt x="116" y="480"/>
                </a:lnTo>
                <a:cubicBezTo>
                  <a:pt x="116" y="680"/>
                  <a:pt x="278" y="843"/>
                  <a:pt x="479" y="843"/>
                </a:cubicBezTo>
                <a:lnTo>
                  <a:pt x="479" y="843"/>
                </a:lnTo>
                <a:cubicBezTo>
                  <a:pt x="680" y="843"/>
                  <a:pt x="843" y="680"/>
                  <a:pt x="843" y="480"/>
                </a:cubicBezTo>
                <a:lnTo>
                  <a:pt x="843" y="480"/>
                </a:lnTo>
                <a:cubicBezTo>
                  <a:pt x="843" y="279"/>
                  <a:pt x="680" y="116"/>
                  <a:pt x="479" y="116"/>
                </a:cubicBezTo>
                <a:close/>
                <a:moveTo>
                  <a:pt x="479" y="959"/>
                </a:moveTo>
                <a:lnTo>
                  <a:pt x="479" y="959"/>
                </a:lnTo>
                <a:cubicBezTo>
                  <a:pt x="215" y="959"/>
                  <a:pt x="0" y="744"/>
                  <a:pt x="0" y="480"/>
                </a:cubicBezTo>
                <a:lnTo>
                  <a:pt x="0" y="480"/>
                </a:lnTo>
                <a:cubicBezTo>
                  <a:pt x="0" y="215"/>
                  <a:pt x="215" y="0"/>
                  <a:pt x="479" y="0"/>
                </a:cubicBezTo>
                <a:lnTo>
                  <a:pt x="479" y="0"/>
                </a:lnTo>
                <a:cubicBezTo>
                  <a:pt x="743" y="0"/>
                  <a:pt x="959" y="215"/>
                  <a:pt x="959" y="480"/>
                </a:cubicBezTo>
                <a:lnTo>
                  <a:pt x="959" y="480"/>
                </a:lnTo>
                <a:cubicBezTo>
                  <a:pt x="959" y="744"/>
                  <a:pt x="743" y="959"/>
                  <a:pt x="479" y="959"/>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9" name="Freeform 304">
            <a:extLst>
              <a:ext uri="{FF2B5EF4-FFF2-40B4-BE49-F238E27FC236}">
                <a16:creationId xmlns:a16="http://schemas.microsoft.com/office/drawing/2014/main" id="{43584436-506D-1043-9270-0384F0D9F2D3}"/>
              </a:ext>
            </a:extLst>
          </p:cNvPr>
          <p:cNvSpPr>
            <a:spLocks noChangeArrowheads="1"/>
          </p:cNvSpPr>
          <p:nvPr/>
        </p:nvSpPr>
        <p:spPr bwMode="auto">
          <a:xfrm>
            <a:off x="5832083" y="5108213"/>
            <a:ext cx="32962" cy="274320"/>
          </a:xfrm>
          <a:custGeom>
            <a:avLst/>
            <a:gdLst>
              <a:gd name="T0" fmla="*/ 52 w 53"/>
              <a:gd name="T1" fmla="*/ 1813 h 1814"/>
              <a:gd name="T2" fmla="*/ 0 w 53"/>
              <a:gd name="T3" fmla="*/ 1813 h 1814"/>
              <a:gd name="T4" fmla="*/ 0 w 53"/>
              <a:gd name="T5" fmla="*/ 0 h 1814"/>
              <a:gd name="T6" fmla="*/ 52 w 53"/>
              <a:gd name="T7" fmla="*/ 0 h 1814"/>
              <a:gd name="T8" fmla="*/ 52 w 53"/>
              <a:gd name="T9" fmla="*/ 1813 h 1814"/>
            </a:gdLst>
            <a:ahLst/>
            <a:cxnLst>
              <a:cxn ang="0">
                <a:pos x="T0" y="T1"/>
              </a:cxn>
              <a:cxn ang="0">
                <a:pos x="T2" y="T3"/>
              </a:cxn>
              <a:cxn ang="0">
                <a:pos x="T4" y="T5"/>
              </a:cxn>
              <a:cxn ang="0">
                <a:pos x="T6" y="T7"/>
              </a:cxn>
              <a:cxn ang="0">
                <a:pos x="T8" y="T9"/>
              </a:cxn>
            </a:cxnLst>
            <a:rect l="0" t="0" r="r" b="b"/>
            <a:pathLst>
              <a:path w="53" h="1814">
                <a:moveTo>
                  <a:pt x="52" y="1813"/>
                </a:moveTo>
                <a:lnTo>
                  <a:pt x="0" y="1813"/>
                </a:lnTo>
                <a:lnTo>
                  <a:pt x="0" y="0"/>
                </a:lnTo>
                <a:lnTo>
                  <a:pt x="52" y="0"/>
                </a:lnTo>
                <a:lnTo>
                  <a:pt x="52" y="1813"/>
                </a:ln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21" name="Freeform 361">
            <a:extLst>
              <a:ext uri="{FF2B5EF4-FFF2-40B4-BE49-F238E27FC236}">
                <a16:creationId xmlns:a16="http://schemas.microsoft.com/office/drawing/2014/main" id="{4DED8210-08D6-734E-9A86-4A8F4B969302}"/>
              </a:ext>
            </a:extLst>
          </p:cNvPr>
          <p:cNvSpPr>
            <a:spLocks noChangeArrowheads="1"/>
          </p:cNvSpPr>
          <p:nvPr/>
        </p:nvSpPr>
        <p:spPr bwMode="auto">
          <a:xfrm>
            <a:off x="9491555" y="5535761"/>
            <a:ext cx="252707" cy="252707"/>
          </a:xfrm>
          <a:custGeom>
            <a:avLst/>
            <a:gdLst>
              <a:gd name="T0" fmla="*/ 403 w 404"/>
              <a:gd name="T1" fmla="*/ 201 h 404"/>
              <a:gd name="T2" fmla="*/ 403 w 404"/>
              <a:gd name="T3" fmla="*/ 201 h 404"/>
              <a:gd name="T4" fmla="*/ 202 w 404"/>
              <a:gd name="T5" fmla="*/ 403 h 404"/>
              <a:gd name="T6" fmla="*/ 202 w 404"/>
              <a:gd name="T7" fmla="*/ 403 h 404"/>
              <a:gd name="T8" fmla="*/ 0 w 404"/>
              <a:gd name="T9" fmla="*/ 201 h 404"/>
              <a:gd name="T10" fmla="*/ 0 w 404"/>
              <a:gd name="T11" fmla="*/ 201 h 404"/>
              <a:gd name="T12" fmla="*/ 202 w 404"/>
              <a:gd name="T13" fmla="*/ 0 h 404"/>
              <a:gd name="T14" fmla="*/ 202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2"/>
                  <a:pt x="313" y="403"/>
                  <a:pt x="202" y="403"/>
                </a:cubicBezTo>
                <a:lnTo>
                  <a:pt x="202" y="403"/>
                </a:lnTo>
                <a:cubicBezTo>
                  <a:pt x="91" y="403"/>
                  <a:pt x="0" y="312"/>
                  <a:pt x="0" y="201"/>
                </a:cubicBezTo>
                <a:lnTo>
                  <a:pt x="0" y="201"/>
                </a:lnTo>
                <a:cubicBezTo>
                  <a:pt x="0" y="89"/>
                  <a:pt x="91" y="0"/>
                  <a:pt x="202" y="0"/>
                </a:cubicBezTo>
                <a:lnTo>
                  <a:pt x="202" y="0"/>
                </a:lnTo>
                <a:cubicBezTo>
                  <a:pt x="313" y="0"/>
                  <a:pt x="403" y="89"/>
                  <a:pt x="403" y="201"/>
                </a:cubicBez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22" name="Freeform 362">
            <a:extLst>
              <a:ext uri="{FF2B5EF4-FFF2-40B4-BE49-F238E27FC236}">
                <a16:creationId xmlns:a16="http://schemas.microsoft.com/office/drawing/2014/main" id="{274334BA-513C-0A45-8640-DA14923E846E}"/>
              </a:ext>
            </a:extLst>
          </p:cNvPr>
          <p:cNvSpPr>
            <a:spLocks noChangeArrowheads="1"/>
          </p:cNvSpPr>
          <p:nvPr/>
        </p:nvSpPr>
        <p:spPr bwMode="auto">
          <a:xfrm>
            <a:off x="9315761" y="5362713"/>
            <a:ext cx="598805" cy="598805"/>
          </a:xfrm>
          <a:custGeom>
            <a:avLst/>
            <a:gdLst>
              <a:gd name="T0" fmla="*/ 479 w 960"/>
              <a:gd name="T1" fmla="*/ 116 h 960"/>
              <a:gd name="T2" fmla="*/ 479 w 960"/>
              <a:gd name="T3" fmla="*/ 116 h 960"/>
              <a:gd name="T4" fmla="*/ 116 w 960"/>
              <a:gd name="T5" fmla="*/ 480 h 960"/>
              <a:gd name="T6" fmla="*/ 116 w 960"/>
              <a:gd name="T7" fmla="*/ 480 h 960"/>
              <a:gd name="T8" fmla="*/ 479 w 960"/>
              <a:gd name="T9" fmla="*/ 843 h 960"/>
              <a:gd name="T10" fmla="*/ 479 w 960"/>
              <a:gd name="T11" fmla="*/ 843 h 960"/>
              <a:gd name="T12" fmla="*/ 843 w 960"/>
              <a:gd name="T13" fmla="*/ 480 h 960"/>
              <a:gd name="T14" fmla="*/ 843 w 960"/>
              <a:gd name="T15" fmla="*/ 480 h 960"/>
              <a:gd name="T16" fmla="*/ 479 w 960"/>
              <a:gd name="T17" fmla="*/ 116 h 960"/>
              <a:gd name="T18" fmla="*/ 479 w 960"/>
              <a:gd name="T19" fmla="*/ 959 h 960"/>
              <a:gd name="T20" fmla="*/ 479 w 960"/>
              <a:gd name="T21" fmla="*/ 959 h 960"/>
              <a:gd name="T22" fmla="*/ 0 w 960"/>
              <a:gd name="T23" fmla="*/ 480 h 960"/>
              <a:gd name="T24" fmla="*/ 0 w 960"/>
              <a:gd name="T25" fmla="*/ 480 h 960"/>
              <a:gd name="T26" fmla="*/ 479 w 960"/>
              <a:gd name="T27" fmla="*/ 0 h 960"/>
              <a:gd name="T28" fmla="*/ 479 w 960"/>
              <a:gd name="T29" fmla="*/ 0 h 960"/>
              <a:gd name="T30" fmla="*/ 959 w 960"/>
              <a:gd name="T31" fmla="*/ 480 h 960"/>
              <a:gd name="T32" fmla="*/ 959 w 960"/>
              <a:gd name="T33" fmla="*/ 480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6"/>
                </a:moveTo>
                <a:lnTo>
                  <a:pt x="479" y="116"/>
                </a:lnTo>
                <a:cubicBezTo>
                  <a:pt x="279" y="116"/>
                  <a:pt x="116" y="279"/>
                  <a:pt x="116" y="480"/>
                </a:cubicBezTo>
                <a:lnTo>
                  <a:pt x="116" y="480"/>
                </a:lnTo>
                <a:cubicBezTo>
                  <a:pt x="116" y="680"/>
                  <a:pt x="279" y="843"/>
                  <a:pt x="479" y="843"/>
                </a:cubicBezTo>
                <a:lnTo>
                  <a:pt x="479" y="843"/>
                </a:lnTo>
                <a:cubicBezTo>
                  <a:pt x="680" y="843"/>
                  <a:pt x="843" y="680"/>
                  <a:pt x="843" y="480"/>
                </a:cubicBezTo>
                <a:lnTo>
                  <a:pt x="843" y="480"/>
                </a:lnTo>
                <a:cubicBezTo>
                  <a:pt x="843" y="279"/>
                  <a:pt x="680" y="116"/>
                  <a:pt x="479" y="116"/>
                </a:cubicBezTo>
                <a:close/>
                <a:moveTo>
                  <a:pt x="479" y="959"/>
                </a:moveTo>
                <a:lnTo>
                  <a:pt x="479" y="959"/>
                </a:lnTo>
                <a:cubicBezTo>
                  <a:pt x="215" y="959"/>
                  <a:pt x="0" y="744"/>
                  <a:pt x="0" y="480"/>
                </a:cubicBezTo>
                <a:lnTo>
                  <a:pt x="0" y="480"/>
                </a:lnTo>
                <a:cubicBezTo>
                  <a:pt x="0" y="215"/>
                  <a:pt x="215" y="0"/>
                  <a:pt x="479" y="0"/>
                </a:cubicBezTo>
                <a:lnTo>
                  <a:pt x="479" y="0"/>
                </a:lnTo>
                <a:cubicBezTo>
                  <a:pt x="743" y="0"/>
                  <a:pt x="959" y="215"/>
                  <a:pt x="959" y="480"/>
                </a:cubicBezTo>
                <a:lnTo>
                  <a:pt x="959" y="480"/>
                </a:lnTo>
                <a:cubicBezTo>
                  <a:pt x="959" y="744"/>
                  <a:pt x="743" y="959"/>
                  <a:pt x="479" y="959"/>
                </a:cubicBezTo>
                <a:close/>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23" name="Freeform 363">
            <a:extLst>
              <a:ext uri="{FF2B5EF4-FFF2-40B4-BE49-F238E27FC236}">
                <a16:creationId xmlns:a16="http://schemas.microsoft.com/office/drawing/2014/main" id="{3A2F499F-909C-BD4F-AF44-BA4A50A07C6C}"/>
              </a:ext>
            </a:extLst>
          </p:cNvPr>
          <p:cNvSpPr>
            <a:spLocks noChangeArrowheads="1"/>
          </p:cNvSpPr>
          <p:nvPr/>
        </p:nvSpPr>
        <p:spPr bwMode="auto">
          <a:xfrm>
            <a:off x="9598681" y="5135415"/>
            <a:ext cx="32962" cy="274320"/>
          </a:xfrm>
          <a:custGeom>
            <a:avLst/>
            <a:gdLst>
              <a:gd name="T0" fmla="*/ 51 w 52"/>
              <a:gd name="T1" fmla="*/ 1813 h 1814"/>
              <a:gd name="T2" fmla="*/ 0 w 52"/>
              <a:gd name="T3" fmla="*/ 1813 h 1814"/>
              <a:gd name="T4" fmla="*/ 0 w 52"/>
              <a:gd name="T5" fmla="*/ 0 h 1814"/>
              <a:gd name="T6" fmla="*/ 51 w 52"/>
              <a:gd name="T7" fmla="*/ 0 h 1814"/>
              <a:gd name="T8" fmla="*/ 51 w 52"/>
              <a:gd name="T9" fmla="*/ 1813 h 1814"/>
            </a:gdLst>
            <a:ahLst/>
            <a:cxnLst>
              <a:cxn ang="0">
                <a:pos x="T0" y="T1"/>
              </a:cxn>
              <a:cxn ang="0">
                <a:pos x="T2" y="T3"/>
              </a:cxn>
              <a:cxn ang="0">
                <a:pos x="T4" y="T5"/>
              </a:cxn>
              <a:cxn ang="0">
                <a:pos x="T6" y="T7"/>
              </a:cxn>
              <a:cxn ang="0">
                <a:pos x="T8" y="T9"/>
              </a:cxn>
            </a:cxnLst>
            <a:rect l="0" t="0" r="r" b="b"/>
            <a:pathLst>
              <a:path w="52" h="1814">
                <a:moveTo>
                  <a:pt x="51" y="1813"/>
                </a:moveTo>
                <a:lnTo>
                  <a:pt x="0" y="1813"/>
                </a:lnTo>
                <a:lnTo>
                  <a:pt x="0" y="0"/>
                </a:lnTo>
                <a:lnTo>
                  <a:pt x="51" y="0"/>
                </a:lnTo>
                <a:lnTo>
                  <a:pt x="51" y="1813"/>
                </a:ln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40" name="TextBox 39">
            <a:extLst>
              <a:ext uri="{FF2B5EF4-FFF2-40B4-BE49-F238E27FC236}">
                <a16:creationId xmlns:a16="http://schemas.microsoft.com/office/drawing/2014/main" id="{65A7A88E-3761-1841-8C42-F173B24F5F5B}"/>
              </a:ext>
            </a:extLst>
          </p:cNvPr>
          <p:cNvSpPr txBox="1"/>
          <p:nvPr/>
        </p:nvSpPr>
        <p:spPr>
          <a:xfrm>
            <a:off x="3539882" y="4891966"/>
            <a:ext cx="1071127"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Black"/>
                <a:ea typeface="League Spartan" charset="0"/>
                <a:cs typeface="Poppins" pitchFamily="2" charset="77"/>
              </a:rPr>
              <a:t>2013-14</a:t>
            </a:r>
          </a:p>
        </p:txBody>
      </p:sp>
      <p:sp>
        <p:nvSpPr>
          <p:cNvPr id="41" name="TextBox 40">
            <a:extLst>
              <a:ext uri="{FF2B5EF4-FFF2-40B4-BE49-F238E27FC236}">
                <a16:creationId xmlns:a16="http://schemas.microsoft.com/office/drawing/2014/main" id="{0A1F4B2A-F8E0-F74F-BD7F-2F227552B166}"/>
              </a:ext>
            </a:extLst>
          </p:cNvPr>
          <p:cNvSpPr txBox="1"/>
          <p:nvPr/>
        </p:nvSpPr>
        <p:spPr>
          <a:xfrm>
            <a:off x="5335859" y="6106885"/>
            <a:ext cx="1071127"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Black"/>
                <a:ea typeface="League Spartan" charset="0"/>
                <a:cs typeface="Poppins" pitchFamily="2" charset="77"/>
              </a:rPr>
              <a:t>2018-19</a:t>
            </a:r>
          </a:p>
        </p:txBody>
      </p:sp>
      <p:sp>
        <p:nvSpPr>
          <p:cNvPr id="42" name="TextBox 41">
            <a:extLst>
              <a:ext uri="{FF2B5EF4-FFF2-40B4-BE49-F238E27FC236}">
                <a16:creationId xmlns:a16="http://schemas.microsoft.com/office/drawing/2014/main" id="{4782F3E4-2EA1-8E4C-8DA4-AD1681F1DCD2}"/>
              </a:ext>
            </a:extLst>
          </p:cNvPr>
          <p:cNvSpPr txBox="1"/>
          <p:nvPr/>
        </p:nvSpPr>
        <p:spPr>
          <a:xfrm>
            <a:off x="7388505" y="4857676"/>
            <a:ext cx="729687"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Black"/>
                <a:ea typeface="League Spartan" charset="0"/>
                <a:cs typeface="Poppins" pitchFamily="2" charset="77"/>
              </a:rPr>
              <a:t>2020</a:t>
            </a:r>
          </a:p>
        </p:txBody>
      </p:sp>
      <p:sp>
        <p:nvSpPr>
          <p:cNvPr id="43" name="TextBox 42">
            <a:extLst>
              <a:ext uri="{FF2B5EF4-FFF2-40B4-BE49-F238E27FC236}">
                <a16:creationId xmlns:a16="http://schemas.microsoft.com/office/drawing/2014/main" id="{978B5A90-519B-AD4A-8A49-44F53A6C31E2}"/>
              </a:ext>
            </a:extLst>
          </p:cNvPr>
          <p:cNvSpPr txBox="1"/>
          <p:nvPr/>
        </p:nvSpPr>
        <p:spPr>
          <a:xfrm>
            <a:off x="9256696" y="6104107"/>
            <a:ext cx="729688"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Black"/>
                <a:ea typeface="League Spartan" charset="0"/>
                <a:cs typeface="Poppins" pitchFamily="2" charset="77"/>
              </a:rPr>
              <a:t>2021</a:t>
            </a:r>
          </a:p>
        </p:txBody>
      </p:sp>
      <p:sp>
        <p:nvSpPr>
          <p:cNvPr id="44" name="TextBox 43">
            <a:extLst>
              <a:ext uri="{FF2B5EF4-FFF2-40B4-BE49-F238E27FC236}">
                <a16:creationId xmlns:a16="http://schemas.microsoft.com/office/drawing/2014/main" id="{3DB64345-24B0-644E-97B2-B5E0AA9C79B1}"/>
              </a:ext>
            </a:extLst>
          </p:cNvPr>
          <p:cNvSpPr txBox="1"/>
          <p:nvPr/>
        </p:nvSpPr>
        <p:spPr>
          <a:xfrm>
            <a:off x="11152357" y="4869106"/>
            <a:ext cx="729687"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Black"/>
                <a:ea typeface="League Spartan" charset="0"/>
                <a:cs typeface="Poppins" pitchFamily="2" charset="77"/>
              </a:rPr>
              <a:t>2022</a:t>
            </a:r>
          </a:p>
        </p:txBody>
      </p:sp>
      <p:sp>
        <p:nvSpPr>
          <p:cNvPr id="45" name="Subtitle 2">
            <a:extLst>
              <a:ext uri="{FF2B5EF4-FFF2-40B4-BE49-F238E27FC236}">
                <a16:creationId xmlns:a16="http://schemas.microsoft.com/office/drawing/2014/main" id="{B50C6A84-7E91-ED48-8315-8FBF75B80636}"/>
              </a:ext>
            </a:extLst>
          </p:cNvPr>
          <p:cNvSpPr txBox="1">
            <a:spLocks/>
          </p:cNvSpPr>
          <p:nvPr/>
        </p:nvSpPr>
        <p:spPr>
          <a:xfrm>
            <a:off x="1712313" y="4668556"/>
            <a:ext cx="1311988" cy="500698"/>
          </a:xfrm>
          <a:prstGeom prst="rect">
            <a:avLst/>
          </a:prstGeom>
        </p:spPr>
        <p:txBody>
          <a:bodyPr vert="horz" wrap="square" lIns="45720" tIns="22860" rIns="45720" bIns="2286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1st public GHG &amp; energy efficiency commitments</a:t>
            </a:r>
          </a:p>
        </p:txBody>
      </p:sp>
      <p:sp>
        <p:nvSpPr>
          <p:cNvPr id="47" name="Subtitle 2">
            <a:extLst>
              <a:ext uri="{FF2B5EF4-FFF2-40B4-BE49-F238E27FC236}">
                <a16:creationId xmlns:a16="http://schemas.microsoft.com/office/drawing/2014/main" id="{A05FD995-A8BE-2344-9993-F23D7E0B892D}"/>
              </a:ext>
            </a:extLst>
          </p:cNvPr>
          <p:cNvSpPr txBox="1">
            <a:spLocks/>
          </p:cNvSpPr>
          <p:nvPr/>
        </p:nvSpPr>
        <p:spPr>
          <a:xfrm>
            <a:off x="7445" y="6282564"/>
            <a:ext cx="1311988" cy="500698"/>
          </a:xfrm>
          <a:prstGeom prst="rect">
            <a:avLst/>
          </a:prstGeom>
        </p:spPr>
        <p:txBody>
          <a:bodyPr vert="horz" wrap="square" lIns="45720" tIns="22860" rIns="45720" bIns="22860" rtlCol="0" anchor="b">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Launched Sustainability Program; Established global inventory of GHG emissions</a:t>
            </a:r>
          </a:p>
        </p:txBody>
      </p:sp>
      <p:sp>
        <p:nvSpPr>
          <p:cNvPr id="48" name="Subtitle 2">
            <a:extLst>
              <a:ext uri="{FF2B5EF4-FFF2-40B4-BE49-F238E27FC236}">
                <a16:creationId xmlns:a16="http://schemas.microsoft.com/office/drawing/2014/main" id="{A6D7D70D-6A7E-4B4F-97CF-80F3492EFFA5}"/>
              </a:ext>
            </a:extLst>
          </p:cNvPr>
          <p:cNvSpPr txBox="1">
            <a:spLocks/>
          </p:cNvSpPr>
          <p:nvPr/>
        </p:nvSpPr>
        <p:spPr>
          <a:xfrm>
            <a:off x="7086671" y="6222881"/>
            <a:ext cx="1311988" cy="500698"/>
          </a:xfrm>
          <a:prstGeom prst="rect">
            <a:avLst/>
          </a:prstGeom>
        </p:spPr>
        <p:txBody>
          <a:bodyPr vert="horz" wrap="square" lIns="45720" tIns="22860" rIns="45720" bIns="2286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Established Global I&amp;D Steering Committee</a:t>
            </a:r>
          </a:p>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Implemented diversity of slate requirement</a:t>
            </a:r>
          </a:p>
        </p:txBody>
      </p:sp>
      <p:sp>
        <p:nvSpPr>
          <p:cNvPr id="49" name="Subtitle 2">
            <a:extLst>
              <a:ext uri="{FF2B5EF4-FFF2-40B4-BE49-F238E27FC236}">
                <a16:creationId xmlns:a16="http://schemas.microsoft.com/office/drawing/2014/main" id="{CDA8CBED-1EC4-8D4E-9E76-1FA513C07F87}"/>
              </a:ext>
            </a:extLst>
          </p:cNvPr>
          <p:cNvSpPr txBox="1">
            <a:spLocks/>
          </p:cNvSpPr>
          <p:nvPr/>
        </p:nvSpPr>
        <p:spPr>
          <a:xfrm>
            <a:off x="8975649" y="4469647"/>
            <a:ext cx="1311988" cy="650029"/>
          </a:xfrm>
          <a:prstGeom prst="rect">
            <a:avLst/>
          </a:prstGeom>
        </p:spPr>
        <p:txBody>
          <a:bodyPr vert="horz" wrap="square" lIns="45720" tIns="22860" rIns="45720" bIns="22860" rtlCol="0" anchor="b">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Committed to carbon neutral facilities and operations by 2035</a:t>
            </a:r>
          </a:p>
        </p:txBody>
      </p:sp>
      <p:sp>
        <p:nvSpPr>
          <p:cNvPr id="50" name="Subtitle 2">
            <a:extLst>
              <a:ext uri="{FF2B5EF4-FFF2-40B4-BE49-F238E27FC236}">
                <a16:creationId xmlns:a16="http://schemas.microsoft.com/office/drawing/2014/main" id="{3A622D19-29DE-3B4D-9AB9-2287330187F9}"/>
              </a:ext>
            </a:extLst>
          </p:cNvPr>
          <p:cNvSpPr txBox="1">
            <a:spLocks/>
          </p:cNvSpPr>
          <p:nvPr/>
        </p:nvSpPr>
        <p:spPr>
          <a:xfrm>
            <a:off x="10938510" y="6222881"/>
            <a:ext cx="1131618" cy="500698"/>
          </a:xfrm>
          <a:prstGeom prst="rect">
            <a:avLst/>
          </a:prstGeom>
        </p:spPr>
        <p:txBody>
          <a:bodyPr vert="horz" wrap="square" lIns="45720" tIns="22860" rIns="45720" bIns="2286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Continued enhancement of ESG disclosures</a:t>
            </a:r>
          </a:p>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Committed to SBTi</a:t>
            </a:r>
          </a:p>
        </p:txBody>
      </p:sp>
      <p:sp>
        <p:nvSpPr>
          <p:cNvPr id="35" name="Freeform 126">
            <a:extLst>
              <a:ext uri="{FF2B5EF4-FFF2-40B4-BE49-F238E27FC236}">
                <a16:creationId xmlns:a16="http://schemas.microsoft.com/office/drawing/2014/main" id="{C2D64070-1437-46E3-AE31-D35ECD0542B7}"/>
              </a:ext>
            </a:extLst>
          </p:cNvPr>
          <p:cNvSpPr>
            <a:spLocks noChangeArrowheads="1"/>
          </p:cNvSpPr>
          <p:nvPr/>
        </p:nvSpPr>
        <p:spPr bwMode="auto">
          <a:xfrm>
            <a:off x="2232466" y="5528141"/>
            <a:ext cx="252707" cy="252707"/>
          </a:xfrm>
          <a:custGeom>
            <a:avLst/>
            <a:gdLst>
              <a:gd name="T0" fmla="*/ 403 w 404"/>
              <a:gd name="T1" fmla="*/ 201 h 404"/>
              <a:gd name="T2" fmla="*/ 403 w 404"/>
              <a:gd name="T3" fmla="*/ 201 h 404"/>
              <a:gd name="T4" fmla="*/ 201 w 404"/>
              <a:gd name="T5" fmla="*/ 403 h 404"/>
              <a:gd name="T6" fmla="*/ 201 w 404"/>
              <a:gd name="T7" fmla="*/ 403 h 404"/>
              <a:gd name="T8" fmla="*/ 0 w 404"/>
              <a:gd name="T9" fmla="*/ 201 h 404"/>
              <a:gd name="T10" fmla="*/ 0 w 404"/>
              <a:gd name="T11" fmla="*/ 201 h 404"/>
              <a:gd name="T12" fmla="*/ 201 w 404"/>
              <a:gd name="T13" fmla="*/ 0 h 404"/>
              <a:gd name="T14" fmla="*/ 201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3"/>
                  <a:pt x="312" y="403"/>
                  <a:pt x="201" y="403"/>
                </a:cubicBezTo>
                <a:lnTo>
                  <a:pt x="201" y="403"/>
                </a:lnTo>
                <a:cubicBezTo>
                  <a:pt x="90" y="403"/>
                  <a:pt x="0" y="313"/>
                  <a:pt x="0" y="201"/>
                </a:cubicBezTo>
                <a:lnTo>
                  <a:pt x="0" y="201"/>
                </a:lnTo>
                <a:cubicBezTo>
                  <a:pt x="0" y="90"/>
                  <a:pt x="90" y="0"/>
                  <a:pt x="201" y="0"/>
                </a:cubicBezTo>
                <a:lnTo>
                  <a:pt x="201" y="0"/>
                </a:lnTo>
                <a:cubicBezTo>
                  <a:pt x="312" y="0"/>
                  <a:pt x="403" y="90"/>
                  <a:pt x="403" y="201"/>
                </a:cubicBezTo>
              </a:path>
            </a:pathLst>
          </a:custGeom>
          <a:solidFill>
            <a:schemeClr val="accent1">
              <a:lumMod val="60000"/>
              <a:lumOff val="4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36" name="Freeform 127">
            <a:extLst>
              <a:ext uri="{FF2B5EF4-FFF2-40B4-BE49-F238E27FC236}">
                <a16:creationId xmlns:a16="http://schemas.microsoft.com/office/drawing/2014/main" id="{9D20E939-470A-4A0F-BBCF-9DC7C8F2CCC5}"/>
              </a:ext>
            </a:extLst>
          </p:cNvPr>
          <p:cNvSpPr>
            <a:spLocks noChangeArrowheads="1"/>
          </p:cNvSpPr>
          <p:nvPr/>
        </p:nvSpPr>
        <p:spPr bwMode="auto">
          <a:xfrm>
            <a:off x="2056672" y="5357840"/>
            <a:ext cx="598805" cy="598805"/>
          </a:xfrm>
          <a:custGeom>
            <a:avLst/>
            <a:gdLst>
              <a:gd name="T0" fmla="*/ 480 w 960"/>
              <a:gd name="T1" fmla="*/ 115 h 960"/>
              <a:gd name="T2" fmla="*/ 480 w 960"/>
              <a:gd name="T3" fmla="*/ 115 h 960"/>
              <a:gd name="T4" fmla="*/ 116 w 960"/>
              <a:gd name="T5" fmla="*/ 479 h 960"/>
              <a:gd name="T6" fmla="*/ 116 w 960"/>
              <a:gd name="T7" fmla="*/ 479 h 960"/>
              <a:gd name="T8" fmla="*/ 480 w 960"/>
              <a:gd name="T9" fmla="*/ 843 h 960"/>
              <a:gd name="T10" fmla="*/ 480 w 960"/>
              <a:gd name="T11" fmla="*/ 843 h 960"/>
              <a:gd name="T12" fmla="*/ 843 w 960"/>
              <a:gd name="T13" fmla="*/ 479 h 960"/>
              <a:gd name="T14" fmla="*/ 843 w 960"/>
              <a:gd name="T15" fmla="*/ 479 h 960"/>
              <a:gd name="T16" fmla="*/ 480 w 960"/>
              <a:gd name="T17" fmla="*/ 115 h 960"/>
              <a:gd name="T18" fmla="*/ 480 w 960"/>
              <a:gd name="T19" fmla="*/ 959 h 960"/>
              <a:gd name="T20" fmla="*/ 480 w 960"/>
              <a:gd name="T21" fmla="*/ 959 h 960"/>
              <a:gd name="T22" fmla="*/ 0 w 960"/>
              <a:gd name="T23" fmla="*/ 479 h 960"/>
              <a:gd name="T24" fmla="*/ 0 w 960"/>
              <a:gd name="T25" fmla="*/ 479 h 960"/>
              <a:gd name="T26" fmla="*/ 480 w 960"/>
              <a:gd name="T27" fmla="*/ 0 h 960"/>
              <a:gd name="T28" fmla="*/ 480 w 960"/>
              <a:gd name="T29" fmla="*/ 0 h 960"/>
              <a:gd name="T30" fmla="*/ 959 w 960"/>
              <a:gd name="T31" fmla="*/ 479 h 960"/>
              <a:gd name="T32" fmla="*/ 959 w 960"/>
              <a:gd name="T33" fmla="*/ 479 h 960"/>
              <a:gd name="T34" fmla="*/ 480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80" y="115"/>
                </a:moveTo>
                <a:lnTo>
                  <a:pt x="480" y="115"/>
                </a:lnTo>
                <a:cubicBezTo>
                  <a:pt x="279" y="115"/>
                  <a:pt x="116" y="279"/>
                  <a:pt x="116" y="479"/>
                </a:cubicBezTo>
                <a:lnTo>
                  <a:pt x="116" y="479"/>
                </a:lnTo>
                <a:cubicBezTo>
                  <a:pt x="116" y="679"/>
                  <a:pt x="279" y="843"/>
                  <a:pt x="480" y="843"/>
                </a:cubicBezTo>
                <a:lnTo>
                  <a:pt x="480" y="843"/>
                </a:lnTo>
                <a:cubicBezTo>
                  <a:pt x="680" y="843"/>
                  <a:pt x="843" y="679"/>
                  <a:pt x="843" y="479"/>
                </a:cubicBezTo>
                <a:lnTo>
                  <a:pt x="843" y="479"/>
                </a:lnTo>
                <a:cubicBezTo>
                  <a:pt x="843" y="279"/>
                  <a:pt x="680"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4" y="0"/>
                  <a:pt x="959" y="214"/>
                  <a:pt x="959" y="479"/>
                </a:cubicBezTo>
                <a:lnTo>
                  <a:pt x="959" y="479"/>
                </a:lnTo>
                <a:cubicBezTo>
                  <a:pt x="959" y="743"/>
                  <a:pt x="744" y="959"/>
                  <a:pt x="480" y="959"/>
                </a:cubicBezTo>
                <a:close/>
              </a:path>
            </a:pathLst>
          </a:custGeom>
          <a:solidFill>
            <a:schemeClr val="accent1">
              <a:lumMod val="60000"/>
              <a:lumOff val="4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37" name="Freeform 128">
            <a:extLst>
              <a:ext uri="{FF2B5EF4-FFF2-40B4-BE49-F238E27FC236}">
                <a16:creationId xmlns:a16="http://schemas.microsoft.com/office/drawing/2014/main" id="{A99EF03E-A863-46AE-9487-40806BB640FD}"/>
              </a:ext>
            </a:extLst>
          </p:cNvPr>
          <p:cNvSpPr>
            <a:spLocks noChangeArrowheads="1"/>
          </p:cNvSpPr>
          <p:nvPr/>
        </p:nvSpPr>
        <p:spPr bwMode="auto">
          <a:xfrm>
            <a:off x="2339591" y="5120833"/>
            <a:ext cx="32962" cy="274320"/>
          </a:xfrm>
          <a:custGeom>
            <a:avLst/>
            <a:gdLst>
              <a:gd name="T0" fmla="*/ 51 w 52"/>
              <a:gd name="T1" fmla="*/ 1815 h 1816"/>
              <a:gd name="T2" fmla="*/ 0 w 52"/>
              <a:gd name="T3" fmla="*/ 1815 h 1816"/>
              <a:gd name="T4" fmla="*/ 0 w 52"/>
              <a:gd name="T5" fmla="*/ 0 h 1816"/>
              <a:gd name="T6" fmla="*/ 51 w 52"/>
              <a:gd name="T7" fmla="*/ 0 h 1816"/>
              <a:gd name="T8" fmla="*/ 51 w 52"/>
              <a:gd name="T9" fmla="*/ 1815 h 1816"/>
            </a:gdLst>
            <a:ahLst/>
            <a:cxnLst>
              <a:cxn ang="0">
                <a:pos x="T0" y="T1"/>
              </a:cxn>
              <a:cxn ang="0">
                <a:pos x="T2" y="T3"/>
              </a:cxn>
              <a:cxn ang="0">
                <a:pos x="T4" y="T5"/>
              </a:cxn>
              <a:cxn ang="0">
                <a:pos x="T6" y="T7"/>
              </a:cxn>
              <a:cxn ang="0">
                <a:pos x="T8" y="T9"/>
              </a:cxn>
            </a:cxnLst>
            <a:rect l="0" t="0" r="r" b="b"/>
            <a:pathLst>
              <a:path w="52" h="1816">
                <a:moveTo>
                  <a:pt x="51" y="1815"/>
                </a:moveTo>
                <a:lnTo>
                  <a:pt x="0" y="1815"/>
                </a:lnTo>
                <a:lnTo>
                  <a:pt x="0" y="0"/>
                </a:lnTo>
                <a:lnTo>
                  <a:pt x="51" y="0"/>
                </a:lnTo>
                <a:lnTo>
                  <a:pt x="51" y="1815"/>
                </a:lnTo>
              </a:path>
            </a:pathLst>
          </a:custGeom>
          <a:solidFill>
            <a:schemeClr val="accent1">
              <a:lumMod val="60000"/>
              <a:lumOff val="4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38" name="TextBox 37">
            <a:extLst>
              <a:ext uri="{FF2B5EF4-FFF2-40B4-BE49-F238E27FC236}">
                <a16:creationId xmlns:a16="http://schemas.microsoft.com/office/drawing/2014/main" id="{A53552F6-E017-4DF4-BD24-2C7B39F33AD1}"/>
              </a:ext>
            </a:extLst>
          </p:cNvPr>
          <p:cNvSpPr txBox="1"/>
          <p:nvPr/>
        </p:nvSpPr>
        <p:spPr>
          <a:xfrm>
            <a:off x="1988482" y="6095926"/>
            <a:ext cx="729687"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Black"/>
                <a:ea typeface="League Spartan" charset="0"/>
                <a:cs typeface="Poppins" pitchFamily="2" charset="77"/>
              </a:rPr>
              <a:t>2011</a:t>
            </a:r>
          </a:p>
        </p:txBody>
      </p:sp>
      <p:sp>
        <p:nvSpPr>
          <p:cNvPr id="39" name="Freeform 126">
            <a:extLst>
              <a:ext uri="{FF2B5EF4-FFF2-40B4-BE49-F238E27FC236}">
                <a16:creationId xmlns:a16="http://schemas.microsoft.com/office/drawing/2014/main" id="{2227301B-6B0B-40B2-8573-7CC8C59056F2}"/>
              </a:ext>
            </a:extLst>
          </p:cNvPr>
          <p:cNvSpPr>
            <a:spLocks noChangeArrowheads="1"/>
          </p:cNvSpPr>
          <p:nvPr/>
        </p:nvSpPr>
        <p:spPr bwMode="auto">
          <a:xfrm>
            <a:off x="540826" y="5516711"/>
            <a:ext cx="252707" cy="252707"/>
          </a:xfrm>
          <a:custGeom>
            <a:avLst/>
            <a:gdLst>
              <a:gd name="T0" fmla="*/ 403 w 404"/>
              <a:gd name="T1" fmla="*/ 201 h 404"/>
              <a:gd name="T2" fmla="*/ 403 w 404"/>
              <a:gd name="T3" fmla="*/ 201 h 404"/>
              <a:gd name="T4" fmla="*/ 201 w 404"/>
              <a:gd name="T5" fmla="*/ 403 h 404"/>
              <a:gd name="T6" fmla="*/ 201 w 404"/>
              <a:gd name="T7" fmla="*/ 403 h 404"/>
              <a:gd name="T8" fmla="*/ 0 w 404"/>
              <a:gd name="T9" fmla="*/ 201 h 404"/>
              <a:gd name="T10" fmla="*/ 0 w 404"/>
              <a:gd name="T11" fmla="*/ 201 h 404"/>
              <a:gd name="T12" fmla="*/ 201 w 404"/>
              <a:gd name="T13" fmla="*/ 0 h 404"/>
              <a:gd name="T14" fmla="*/ 201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3"/>
                  <a:pt x="312" y="403"/>
                  <a:pt x="201" y="403"/>
                </a:cubicBezTo>
                <a:lnTo>
                  <a:pt x="201" y="403"/>
                </a:lnTo>
                <a:cubicBezTo>
                  <a:pt x="90" y="403"/>
                  <a:pt x="0" y="313"/>
                  <a:pt x="0" y="201"/>
                </a:cubicBezTo>
                <a:lnTo>
                  <a:pt x="0" y="201"/>
                </a:lnTo>
                <a:cubicBezTo>
                  <a:pt x="0" y="90"/>
                  <a:pt x="90" y="0"/>
                  <a:pt x="201" y="0"/>
                </a:cubicBezTo>
                <a:lnTo>
                  <a:pt x="201" y="0"/>
                </a:lnTo>
                <a:cubicBezTo>
                  <a:pt x="312" y="0"/>
                  <a:pt x="403" y="90"/>
                  <a:pt x="403" y="201"/>
                </a:cubicBezTo>
              </a:path>
            </a:pathLst>
          </a:custGeom>
          <a:solidFill>
            <a:schemeClr val="accent1">
              <a:lumMod val="20000"/>
              <a:lumOff val="8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46" name="Freeform 127">
            <a:extLst>
              <a:ext uri="{FF2B5EF4-FFF2-40B4-BE49-F238E27FC236}">
                <a16:creationId xmlns:a16="http://schemas.microsoft.com/office/drawing/2014/main" id="{4966994F-4FAE-4A85-8C96-E2FEACB8976F}"/>
              </a:ext>
            </a:extLst>
          </p:cNvPr>
          <p:cNvSpPr>
            <a:spLocks noChangeArrowheads="1"/>
          </p:cNvSpPr>
          <p:nvPr/>
        </p:nvSpPr>
        <p:spPr bwMode="auto">
          <a:xfrm>
            <a:off x="365032" y="5346410"/>
            <a:ext cx="598805" cy="598805"/>
          </a:xfrm>
          <a:custGeom>
            <a:avLst/>
            <a:gdLst>
              <a:gd name="T0" fmla="*/ 480 w 960"/>
              <a:gd name="T1" fmla="*/ 115 h 960"/>
              <a:gd name="T2" fmla="*/ 480 w 960"/>
              <a:gd name="T3" fmla="*/ 115 h 960"/>
              <a:gd name="T4" fmla="*/ 116 w 960"/>
              <a:gd name="T5" fmla="*/ 479 h 960"/>
              <a:gd name="T6" fmla="*/ 116 w 960"/>
              <a:gd name="T7" fmla="*/ 479 h 960"/>
              <a:gd name="T8" fmla="*/ 480 w 960"/>
              <a:gd name="T9" fmla="*/ 843 h 960"/>
              <a:gd name="T10" fmla="*/ 480 w 960"/>
              <a:gd name="T11" fmla="*/ 843 h 960"/>
              <a:gd name="T12" fmla="*/ 843 w 960"/>
              <a:gd name="T13" fmla="*/ 479 h 960"/>
              <a:gd name="T14" fmla="*/ 843 w 960"/>
              <a:gd name="T15" fmla="*/ 479 h 960"/>
              <a:gd name="T16" fmla="*/ 480 w 960"/>
              <a:gd name="T17" fmla="*/ 115 h 960"/>
              <a:gd name="T18" fmla="*/ 480 w 960"/>
              <a:gd name="T19" fmla="*/ 959 h 960"/>
              <a:gd name="T20" fmla="*/ 480 w 960"/>
              <a:gd name="T21" fmla="*/ 959 h 960"/>
              <a:gd name="T22" fmla="*/ 0 w 960"/>
              <a:gd name="T23" fmla="*/ 479 h 960"/>
              <a:gd name="T24" fmla="*/ 0 w 960"/>
              <a:gd name="T25" fmla="*/ 479 h 960"/>
              <a:gd name="T26" fmla="*/ 480 w 960"/>
              <a:gd name="T27" fmla="*/ 0 h 960"/>
              <a:gd name="T28" fmla="*/ 480 w 960"/>
              <a:gd name="T29" fmla="*/ 0 h 960"/>
              <a:gd name="T30" fmla="*/ 959 w 960"/>
              <a:gd name="T31" fmla="*/ 479 h 960"/>
              <a:gd name="T32" fmla="*/ 959 w 960"/>
              <a:gd name="T33" fmla="*/ 479 h 960"/>
              <a:gd name="T34" fmla="*/ 480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80" y="115"/>
                </a:moveTo>
                <a:lnTo>
                  <a:pt x="480" y="115"/>
                </a:lnTo>
                <a:cubicBezTo>
                  <a:pt x="279" y="115"/>
                  <a:pt x="116" y="279"/>
                  <a:pt x="116" y="479"/>
                </a:cubicBezTo>
                <a:lnTo>
                  <a:pt x="116" y="479"/>
                </a:lnTo>
                <a:cubicBezTo>
                  <a:pt x="116" y="679"/>
                  <a:pt x="279" y="843"/>
                  <a:pt x="480" y="843"/>
                </a:cubicBezTo>
                <a:lnTo>
                  <a:pt x="480" y="843"/>
                </a:lnTo>
                <a:cubicBezTo>
                  <a:pt x="680" y="843"/>
                  <a:pt x="843" y="679"/>
                  <a:pt x="843" y="479"/>
                </a:cubicBezTo>
                <a:lnTo>
                  <a:pt x="843" y="479"/>
                </a:lnTo>
                <a:cubicBezTo>
                  <a:pt x="843" y="279"/>
                  <a:pt x="680"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4" y="0"/>
                  <a:pt x="959" y="214"/>
                  <a:pt x="959" y="479"/>
                </a:cubicBezTo>
                <a:lnTo>
                  <a:pt x="959" y="479"/>
                </a:lnTo>
                <a:cubicBezTo>
                  <a:pt x="959" y="743"/>
                  <a:pt x="744" y="959"/>
                  <a:pt x="480" y="959"/>
                </a:cubicBezTo>
                <a:close/>
              </a:path>
            </a:pathLst>
          </a:custGeom>
          <a:solidFill>
            <a:schemeClr val="accent1">
              <a:lumMod val="20000"/>
              <a:lumOff val="8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51" name="Freeform 128">
            <a:extLst>
              <a:ext uri="{FF2B5EF4-FFF2-40B4-BE49-F238E27FC236}">
                <a16:creationId xmlns:a16="http://schemas.microsoft.com/office/drawing/2014/main" id="{93F12475-13EF-45AF-998A-67E3C0AC2750}"/>
              </a:ext>
            </a:extLst>
          </p:cNvPr>
          <p:cNvSpPr>
            <a:spLocks noChangeArrowheads="1"/>
          </p:cNvSpPr>
          <p:nvPr/>
        </p:nvSpPr>
        <p:spPr bwMode="auto">
          <a:xfrm>
            <a:off x="647951" y="5909503"/>
            <a:ext cx="32962" cy="274320"/>
          </a:xfrm>
          <a:custGeom>
            <a:avLst/>
            <a:gdLst>
              <a:gd name="T0" fmla="*/ 51 w 52"/>
              <a:gd name="T1" fmla="*/ 1815 h 1816"/>
              <a:gd name="T2" fmla="*/ 0 w 52"/>
              <a:gd name="T3" fmla="*/ 1815 h 1816"/>
              <a:gd name="T4" fmla="*/ 0 w 52"/>
              <a:gd name="T5" fmla="*/ 0 h 1816"/>
              <a:gd name="T6" fmla="*/ 51 w 52"/>
              <a:gd name="T7" fmla="*/ 0 h 1816"/>
              <a:gd name="T8" fmla="*/ 51 w 52"/>
              <a:gd name="T9" fmla="*/ 1815 h 1816"/>
            </a:gdLst>
            <a:ahLst/>
            <a:cxnLst>
              <a:cxn ang="0">
                <a:pos x="T0" y="T1"/>
              </a:cxn>
              <a:cxn ang="0">
                <a:pos x="T2" y="T3"/>
              </a:cxn>
              <a:cxn ang="0">
                <a:pos x="T4" y="T5"/>
              </a:cxn>
              <a:cxn ang="0">
                <a:pos x="T6" y="T7"/>
              </a:cxn>
              <a:cxn ang="0">
                <a:pos x="T8" y="T9"/>
              </a:cxn>
            </a:cxnLst>
            <a:rect l="0" t="0" r="r" b="b"/>
            <a:pathLst>
              <a:path w="52" h="1816">
                <a:moveTo>
                  <a:pt x="51" y="1815"/>
                </a:moveTo>
                <a:lnTo>
                  <a:pt x="0" y="1815"/>
                </a:lnTo>
                <a:lnTo>
                  <a:pt x="0" y="0"/>
                </a:lnTo>
                <a:lnTo>
                  <a:pt x="51" y="0"/>
                </a:lnTo>
                <a:lnTo>
                  <a:pt x="51" y="1815"/>
                </a:lnTo>
              </a:path>
            </a:pathLst>
          </a:custGeom>
          <a:solidFill>
            <a:schemeClr val="accent1">
              <a:lumMod val="20000"/>
              <a:lumOff val="8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52" name="TextBox 51">
            <a:extLst>
              <a:ext uri="{FF2B5EF4-FFF2-40B4-BE49-F238E27FC236}">
                <a16:creationId xmlns:a16="http://schemas.microsoft.com/office/drawing/2014/main" id="{7F4F0080-9537-4E18-8169-7A6CDCF07759}"/>
              </a:ext>
            </a:extLst>
          </p:cNvPr>
          <p:cNvSpPr txBox="1"/>
          <p:nvPr/>
        </p:nvSpPr>
        <p:spPr>
          <a:xfrm>
            <a:off x="308271" y="4918636"/>
            <a:ext cx="729688"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Black"/>
                <a:ea typeface="League Spartan" charset="0"/>
                <a:cs typeface="Poppins" pitchFamily="2" charset="77"/>
              </a:rPr>
              <a:t>2004</a:t>
            </a:r>
          </a:p>
        </p:txBody>
      </p:sp>
      <p:sp>
        <p:nvSpPr>
          <p:cNvPr id="53" name="Subtitle 2">
            <a:extLst>
              <a:ext uri="{FF2B5EF4-FFF2-40B4-BE49-F238E27FC236}">
                <a16:creationId xmlns:a16="http://schemas.microsoft.com/office/drawing/2014/main" id="{EF315581-CA10-459E-9B90-212F6E8EEE3A}"/>
              </a:ext>
            </a:extLst>
          </p:cNvPr>
          <p:cNvSpPr txBox="1">
            <a:spLocks/>
          </p:cNvSpPr>
          <p:nvPr/>
        </p:nvSpPr>
        <p:spPr>
          <a:xfrm>
            <a:off x="5146798" y="4637840"/>
            <a:ext cx="1451006" cy="500698"/>
          </a:xfrm>
          <a:prstGeom prst="rect">
            <a:avLst/>
          </a:prstGeom>
        </p:spPr>
        <p:txBody>
          <a:bodyPr vert="horz" wrap="square" lIns="45720" tIns="22860" rIns="45720" bIns="2286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Exceeded 3rd public GHG goal in ‘18. Set “10-10-10” public goal in ‘19</a:t>
            </a:r>
          </a:p>
        </p:txBody>
      </p:sp>
      <p:sp>
        <p:nvSpPr>
          <p:cNvPr id="54" name="Subtitle 2">
            <a:extLst>
              <a:ext uri="{FF2B5EF4-FFF2-40B4-BE49-F238E27FC236}">
                <a16:creationId xmlns:a16="http://schemas.microsoft.com/office/drawing/2014/main" id="{B6F530EF-7242-4B3D-AE3D-F56327CEEE77}"/>
              </a:ext>
            </a:extLst>
          </p:cNvPr>
          <p:cNvSpPr txBox="1">
            <a:spLocks/>
          </p:cNvSpPr>
          <p:nvPr/>
        </p:nvSpPr>
        <p:spPr>
          <a:xfrm>
            <a:off x="3211654" y="6320450"/>
            <a:ext cx="1756515" cy="500698"/>
          </a:xfrm>
          <a:prstGeom prst="rect">
            <a:avLst/>
          </a:prstGeom>
        </p:spPr>
        <p:txBody>
          <a:bodyPr vert="horz" wrap="square" lIns="45720" tIns="22860" rIns="45720" bIns="22860" rtlCol="0" anchor="b">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Achieved 2nd public GHG goal in ‘13 -- three years early</a:t>
            </a:r>
          </a:p>
          <a:p>
            <a:pPr marL="0" marR="0" lvl="0" indent="0" algn="ctr" defTabSz="1087636" rtl="0" eaLnBrk="1" fontAlgn="auto" latinLnBrk="0" hangingPunct="1">
              <a:lnSpc>
                <a:spcPct val="85000"/>
              </a:lnSpc>
              <a:spcBef>
                <a:spcPct val="20000"/>
              </a:spcBef>
              <a:spcAft>
                <a:spcPts val="0"/>
              </a:spcAft>
              <a:buClrTx/>
              <a:buSzTx/>
              <a:buFont typeface="Arial"/>
              <a:buNone/>
              <a:tabLst/>
              <a:defRPr/>
            </a:pPr>
            <a:r>
              <a:rPr kumimoji="0" lang="en-US" sz="1000" b="0" i="0" u="none" strike="noStrike" kern="1200" cap="none" spc="-40" normalizeH="0" baseline="0" noProof="0">
                <a:ln>
                  <a:noFill/>
                </a:ln>
                <a:solidFill>
                  <a:prstClr val="white"/>
                </a:solidFill>
                <a:effectLst/>
                <a:uLnTx/>
                <a:uFillTx/>
                <a:latin typeface="Arial"/>
                <a:ea typeface="Lato Light" panose="020F0502020204030203" pitchFamily="34" charset="0"/>
                <a:cs typeface="Mukta ExtraLight" panose="020B0000000000000000" pitchFamily="34" charset="77"/>
              </a:rPr>
              <a:t>Created independent Lead Director role for Board in 2014</a:t>
            </a:r>
          </a:p>
        </p:txBody>
      </p:sp>
      <p:sp>
        <p:nvSpPr>
          <p:cNvPr id="99" name="Rectangle 98">
            <a:extLst>
              <a:ext uri="{FF2B5EF4-FFF2-40B4-BE49-F238E27FC236}">
                <a16:creationId xmlns:a16="http://schemas.microsoft.com/office/drawing/2014/main" id="{0FEA2BCC-3BED-4A88-83CF-7F0559F67F28}"/>
              </a:ext>
            </a:extLst>
          </p:cNvPr>
          <p:cNvSpPr/>
          <p:nvPr/>
        </p:nvSpPr>
        <p:spPr>
          <a:xfrm>
            <a:off x="9521090" y="1216920"/>
            <a:ext cx="2417069" cy="2927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FA4B6CB4-ACBB-45DD-A9EA-126DAE28923D}"/>
              </a:ext>
            </a:extLst>
          </p:cNvPr>
          <p:cNvSpPr/>
          <p:nvPr/>
        </p:nvSpPr>
        <p:spPr>
          <a:xfrm>
            <a:off x="9669206" y="1315051"/>
            <a:ext cx="2086619" cy="717376"/>
          </a:xfrm>
          <a:prstGeom prst="rect">
            <a:avLst/>
          </a:prstGeom>
        </p:spPr>
        <p:txBody>
          <a:bodyPr wrap="square">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000" b="1" i="0" u="none" strike="noStrike" kern="1200" cap="none" spc="0" normalizeH="0" baseline="0" noProof="0">
                <a:ln>
                  <a:noFill/>
                </a:ln>
                <a:solidFill>
                  <a:srgbClr val="7EB338"/>
                </a:solidFill>
                <a:effectLst/>
                <a:uLnTx/>
                <a:uFillTx/>
                <a:latin typeface="Arial Black" panose="020B0604020202020204" pitchFamily="34" charset="0"/>
                <a:ea typeface="+mn-ea"/>
                <a:cs typeface="Arial Black" panose="020B0604020202020204" pitchFamily="34" charset="0"/>
              </a:rPr>
              <a:t>CARBON </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000" b="1" i="0" u="none" strike="noStrike" kern="1200" cap="none" spc="0" normalizeH="0" baseline="0" noProof="0">
                <a:ln>
                  <a:noFill/>
                </a:ln>
                <a:solidFill>
                  <a:srgbClr val="7EB338"/>
                </a:solidFill>
                <a:effectLst/>
                <a:uLnTx/>
                <a:uFillTx/>
                <a:latin typeface="Arial Black" panose="020B0604020202020204" pitchFamily="34" charset="0"/>
                <a:ea typeface="+mn-ea"/>
                <a:cs typeface="Arial Black" panose="020B0604020202020204" pitchFamily="34" charset="0"/>
              </a:rPr>
              <a:t>NEUTRALITY</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2000" b="1" i="0" u="none" strike="noStrike" kern="1200" cap="none" spc="0" normalizeH="0" baseline="0" noProof="0">
                <a:ln>
                  <a:noFill/>
                </a:ln>
                <a:solidFill>
                  <a:srgbClr val="7EB338"/>
                </a:solidFill>
                <a:effectLst/>
                <a:uLnTx/>
                <a:uFillTx/>
                <a:latin typeface="Arial Black" panose="020B0604020202020204" pitchFamily="34" charset="0"/>
                <a:ea typeface="+mn-ea"/>
                <a:cs typeface="Arial Black" panose="020B0604020202020204" pitchFamily="34" charset="0"/>
              </a:rPr>
              <a:t>BY 2035</a:t>
            </a:r>
          </a:p>
        </p:txBody>
      </p:sp>
      <p:pic>
        <p:nvPicPr>
          <p:cNvPr id="101" name="Picture 2" descr="Science-Based Targets - What they are, Why they work &amp; How to get going -  Ecochain">
            <a:extLst>
              <a:ext uri="{FF2B5EF4-FFF2-40B4-BE49-F238E27FC236}">
                <a16:creationId xmlns:a16="http://schemas.microsoft.com/office/drawing/2014/main" id="{859FB4DD-7F9A-41F1-8EC2-F72CF208D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2903" y="2979042"/>
            <a:ext cx="1598367" cy="10655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 name="Picture 4" descr="Why We Are Joining the Better Climate Challenge">
            <a:extLst>
              <a:ext uri="{FF2B5EF4-FFF2-40B4-BE49-F238E27FC236}">
                <a16:creationId xmlns:a16="http://schemas.microsoft.com/office/drawing/2014/main" id="{9401E5A5-9CFB-4AE8-9AB6-6CDB836F4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5846" y="1999118"/>
            <a:ext cx="1625993" cy="1082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3" name="Title 3">
            <a:extLst>
              <a:ext uri="{FF2B5EF4-FFF2-40B4-BE49-F238E27FC236}">
                <a16:creationId xmlns:a16="http://schemas.microsoft.com/office/drawing/2014/main" id="{97995DB3-7C1C-4724-92C1-387ABB8A27D4}"/>
              </a:ext>
            </a:extLst>
          </p:cNvPr>
          <p:cNvSpPr txBox="1">
            <a:spLocks/>
          </p:cNvSpPr>
          <p:nvPr/>
        </p:nvSpPr>
        <p:spPr>
          <a:xfrm>
            <a:off x="372753" y="237777"/>
            <a:ext cx="11446494" cy="366639"/>
          </a:xfrm>
          <a:prstGeom prst="rect">
            <a:avLst/>
          </a:prstGeom>
        </p:spPr>
        <p:txBody>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US" sz="4000" b="0" i="0" u="none" strike="noStrike" kern="1200" cap="all" spc="-150" normalizeH="0" baseline="0" noProof="0">
                <a:ln>
                  <a:noFill/>
                </a:ln>
                <a:effectLst/>
                <a:uLnTx/>
                <a:uFillTx/>
                <a:latin typeface="Arial Black" panose="020B0A04020102020204" pitchFamily="34" charset="0"/>
                <a:ea typeface="+mj-ea"/>
                <a:cs typeface="+mj-cs"/>
              </a:rPr>
              <a:t>2+ DECADE track record &amp; </a:t>
            </a:r>
            <a:r>
              <a:rPr kumimoji="0" lang="en-US" sz="4000" b="0" i="0" u="none" strike="noStrike" kern="1200" cap="all" spc="-150" normalizeH="0" baseline="0" noProof="0">
                <a:ln>
                  <a:noFill/>
                </a:ln>
                <a:solidFill>
                  <a:srgbClr val="92D050"/>
                </a:solidFill>
                <a:effectLst/>
                <a:uLnTx/>
                <a:uFillTx/>
                <a:latin typeface="Arial Black" panose="020B0A04020102020204" pitchFamily="34" charset="0"/>
                <a:ea typeface="+mj-ea"/>
                <a:cs typeface="+mj-cs"/>
              </a:rPr>
              <a:t>commitment</a:t>
            </a:r>
          </a:p>
        </p:txBody>
      </p:sp>
      <p:sp>
        <p:nvSpPr>
          <p:cNvPr id="104" name="Rectangle 103">
            <a:extLst>
              <a:ext uri="{FF2B5EF4-FFF2-40B4-BE49-F238E27FC236}">
                <a16:creationId xmlns:a16="http://schemas.microsoft.com/office/drawing/2014/main" id="{7B441C9F-AE38-42E8-82CE-838E50781EF3}"/>
              </a:ext>
            </a:extLst>
          </p:cNvPr>
          <p:cNvSpPr>
            <a:spLocks noChangeArrowheads="1"/>
          </p:cNvSpPr>
          <p:nvPr/>
        </p:nvSpPr>
        <p:spPr bwMode="auto">
          <a:xfrm>
            <a:off x="1837937" y="3162351"/>
            <a:ext cx="940962" cy="3077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7EB338"/>
                </a:solidFill>
                <a:effectLst/>
                <a:uLnTx/>
                <a:uFillTx/>
                <a:latin typeface="Arial Black"/>
                <a:ea typeface="MS PGothic" pitchFamily="34" charset="-128"/>
                <a:cs typeface="Arial" pitchFamily="34" charset="0"/>
              </a:rPr>
              <a:t>~</a:t>
            </a:r>
            <a:r>
              <a:rPr kumimoji="0" lang="en-US" sz="2000" b="1" i="0" u="none" strike="noStrike" kern="1200" cap="none" spc="0" normalizeH="0" baseline="0" noProof="0">
                <a:ln>
                  <a:noFill/>
                </a:ln>
                <a:solidFill>
                  <a:srgbClr val="7FB439"/>
                </a:solidFill>
                <a:effectLst/>
                <a:uLnTx/>
                <a:uFillTx/>
                <a:latin typeface="Arial Black"/>
                <a:ea typeface="MS PGothic"/>
                <a:cs typeface="Arial"/>
              </a:rPr>
              <a:t>3,000</a:t>
            </a:r>
            <a:endParaRPr kumimoji="0" lang="en-US" sz="1400" b="0" i="0" u="none" strike="noStrike" kern="1200" cap="none" spc="0" normalizeH="0" baseline="0" noProof="0">
              <a:ln>
                <a:noFill/>
              </a:ln>
              <a:solidFill>
                <a:srgbClr val="000000"/>
              </a:solidFill>
              <a:effectLst/>
              <a:uLnTx/>
              <a:uFillTx/>
              <a:latin typeface="Arial" pitchFamily="34" charset="0"/>
              <a:ea typeface="MS PGothic"/>
              <a:cs typeface="Arial"/>
            </a:endParaRPr>
          </a:p>
        </p:txBody>
      </p:sp>
      <p:sp>
        <p:nvSpPr>
          <p:cNvPr id="105" name="Rectangle 104">
            <a:extLst>
              <a:ext uri="{FF2B5EF4-FFF2-40B4-BE49-F238E27FC236}">
                <a16:creationId xmlns:a16="http://schemas.microsoft.com/office/drawing/2014/main" id="{896DA082-6A2E-4CA0-A56D-827F543E3288}"/>
              </a:ext>
            </a:extLst>
          </p:cNvPr>
          <p:cNvSpPr>
            <a:spLocks noChangeArrowheads="1"/>
          </p:cNvSpPr>
          <p:nvPr/>
        </p:nvSpPr>
        <p:spPr bwMode="auto">
          <a:xfrm>
            <a:off x="2042320" y="3495148"/>
            <a:ext cx="532197" cy="1692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S PGothic" pitchFamily="34" charset="-128"/>
                <a:cs typeface="Arial" pitchFamily="34" charset="0"/>
              </a:rPr>
              <a:t>ACRES</a:t>
            </a:r>
          </a:p>
        </p:txBody>
      </p:sp>
      <p:sp>
        <p:nvSpPr>
          <p:cNvPr id="106" name="Rectangle 105">
            <a:extLst>
              <a:ext uri="{FF2B5EF4-FFF2-40B4-BE49-F238E27FC236}">
                <a16:creationId xmlns:a16="http://schemas.microsoft.com/office/drawing/2014/main" id="{074A7F5B-EA98-4D39-A440-F95F4CDD116A}"/>
              </a:ext>
            </a:extLst>
          </p:cNvPr>
          <p:cNvSpPr>
            <a:spLocks noChangeArrowheads="1"/>
          </p:cNvSpPr>
          <p:nvPr/>
        </p:nvSpPr>
        <p:spPr bwMode="auto">
          <a:xfrm>
            <a:off x="1378127" y="3662983"/>
            <a:ext cx="1860584" cy="350865"/>
          </a:xfrm>
          <a:prstGeom prst="rect">
            <a:avLst/>
          </a:prstGeom>
          <a:noFill/>
          <a:ln w="9525" algn="ctr">
            <a:noFill/>
            <a:miter lim="800000"/>
            <a:headEnd/>
            <a:tailEnd/>
          </a:ln>
        </p:spPr>
        <p:txBody>
          <a:bodyPr wrap="square" tIns="0" anchor="t">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kumimoji="0" lang="en-US" sz="1100" b="0" i="0" u="none" strike="noStrike" kern="1200" cap="none" spc="-30" normalizeH="0" baseline="0" noProof="0">
                <a:ln>
                  <a:noFill/>
                </a:ln>
                <a:solidFill>
                  <a:prstClr val="black"/>
                </a:solidFill>
                <a:effectLst/>
                <a:uLnTx/>
                <a:uFillTx/>
                <a:latin typeface="Arial" pitchFamily="34" charset="0"/>
                <a:ea typeface="MS PGothic" pitchFamily="34" charset="-128"/>
                <a:cs typeface="Arial" pitchFamily="34" charset="0"/>
              </a:rPr>
              <a:t>remediated and restored as valuable community assets</a:t>
            </a:r>
          </a:p>
        </p:txBody>
      </p:sp>
      <p:grpSp>
        <p:nvGrpSpPr>
          <p:cNvPr id="107" name="Group 106">
            <a:extLst>
              <a:ext uri="{FF2B5EF4-FFF2-40B4-BE49-F238E27FC236}">
                <a16:creationId xmlns:a16="http://schemas.microsoft.com/office/drawing/2014/main" id="{782108D2-CE1B-4FC8-AC16-6048611FB29E}"/>
              </a:ext>
            </a:extLst>
          </p:cNvPr>
          <p:cNvGrpSpPr/>
          <p:nvPr/>
        </p:nvGrpSpPr>
        <p:grpSpPr>
          <a:xfrm>
            <a:off x="2049039" y="2716754"/>
            <a:ext cx="518761" cy="432840"/>
            <a:chOff x="-2222500" y="3595688"/>
            <a:chExt cx="1274762" cy="1063625"/>
          </a:xfrm>
          <a:solidFill>
            <a:srgbClr val="404040"/>
          </a:solidFill>
        </p:grpSpPr>
        <p:sp>
          <p:nvSpPr>
            <p:cNvPr id="108" name="Freeform 26">
              <a:extLst>
                <a:ext uri="{FF2B5EF4-FFF2-40B4-BE49-F238E27FC236}">
                  <a16:creationId xmlns:a16="http://schemas.microsoft.com/office/drawing/2014/main" id="{943687E1-44E6-44FB-BD63-A459F109C020}"/>
                </a:ext>
              </a:extLst>
            </p:cNvPr>
            <p:cNvSpPr>
              <a:spLocks/>
            </p:cNvSpPr>
            <p:nvPr/>
          </p:nvSpPr>
          <p:spPr bwMode="auto">
            <a:xfrm>
              <a:off x="-1398588" y="4232276"/>
              <a:ext cx="450850" cy="88900"/>
            </a:xfrm>
            <a:custGeom>
              <a:avLst/>
              <a:gdLst>
                <a:gd name="T0" fmla="*/ 0 w 1982"/>
                <a:gd name="T1" fmla="*/ 318 h 389"/>
                <a:gd name="T2" fmla="*/ 1982 w 1982"/>
                <a:gd name="T3" fmla="*/ 0 h 389"/>
                <a:gd name="T4" fmla="*/ 262 w 1982"/>
                <a:gd name="T5" fmla="*/ 389 h 389"/>
                <a:gd name="T6" fmla="*/ 0 w 1982"/>
                <a:gd name="T7" fmla="*/ 318 h 389"/>
              </a:gdLst>
              <a:ahLst/>
              <a:cxnLst>
                <a:cxn ang="0">
                  <a:pos x="T0" y="T1"/>
                </a:cxn>
                <a:cxn ang="0">
                  <a:pos x="T2" y="T3"/>
                </a:cxn>
                <a:cxn ang="0">
                  <a:pos x="T4" y="T5"/>
                </a:cxn>
                <a:cxn ang="0">
                  <a:pos x="T6" y="T7"/>
                </a:cxn>
              </a:cxnLst>
              <a:rect l="0" t="0" r="r" b="b"/>
              <a:pathLst>
                <a:path w="1982" h="389">
                  <a:moveTo>
                    <a:pt x="0" y="318"/>
                  </a:moveTo>
                  <a:cubicBezTo>
                    <a:pt x="652" y="167"/>
                    <a:pt x="1314" y="61"/>
                    <a:pt x="1982" y="0"/>
                  </a:cubicBezTo>
                  <a:cubicBezTo>
                    <a:pt x="1399" y="88"/>
                    <a:pt x="824" y="218"/>
                    <a:pt x="262" y="389"/>
                  </a:cubicBezTo>
                  <a:cubicBezTo>
                    <a:pt x="174" y="364"/>
                    <a:pt x="88" y="340"/>
                    <a:pt x="0" y="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09" name="Freeform 27">
              <a:extLst>
                <a:ext uri="{FF2B5EF4-FFF2-40B4-BE49-F238E27FC236}">
                  <a16:creationId xmlns:a16="http://schemas.microsoft.com/office/drawing/2014/main" id="{924594FA-9FBC-4A20-BFE9-866E88A001C1}"/>
                </a:ext>
              </a:extLst>
            </p:cNvPr>
            <p:cNvSpPr>
              <a:spLocks/>
            </p:cNvSpPr>
            <p:nvPr/>
          </p:nvSpPr>
          <p:spPr bwMode="auto">
            <a:xfrm>
              <a:off x="-1285875" y="4232276"/>
              <a:ext cx="338137" cy="115888"/>
            </a:xfrm>
            <a:custGeom>
              <a:avLst/>
              <a:gdLst>
                <a:gd name="T0" fmla="*/ 0 w 1482"/>
                <a:gd name="T1" fmla="*/ 459 h 508"/>
                <a:gd name="T2" fmla="*/ 1482 w 1482"/>
                <a:gd name="T3" fmla="*/ 0 h 508"/>
                <a:gd name="T4" fmla="*/ 157 w 1482"/>
                <a:gd name="T5" fmla="*/ 508 h 508"/>
                <a:gd name="T6" fmla="*/ 0 w 1482"/>
                <a:gd name="T7" fmla="*/ 459 h 508"/>
              </a:gdLst>
              <a:ahLst/>
              <a:cxnLst>
                <a:cxn ang="0">
                  <a:pos x="T0" y="T1"/>
                </a:cxn>
                <a:cxn ang="0">
                  <a:pos x="T2" y="T3"/>
                </a:cxn>
                <a:cxn ang="0">
                  <a:pos x="T4" y="T5"/>
                </a:cxn>
                <a:cxn ang="0">
                  <a:pos x="T6" y="T7"/>
                </a:cxn>
              </a:cxnLst>
              <a:rect l="0" t="0" r="r" b="b"/>
              <a:pathLst>
                <a:path w="1482" h="508">
                  <a:moveTo>
                    <a:pt x="0" y="459"/>
                  </a:moveTo>
                  <a:cubicBezTo>
                    <a:pt x="479" y="267"/>
                    <a:pt x="975" y="113"/>
                    <a:pt x="1482" y="0"/>
                  </a:cubicBezTo>
                  <a:cubicBezTo>
                    <a:pt x="1027" y="136"/>
                    <a:pt x="585" y="306"/>
                    <a:pt x="157" y="508"/>
                  </a:cubicBezTo>
                  <a:cubicBezTo>
                    <a:pt x="105" y="491"/>
                    <a:pt x="53" y="475"/>
                    <a:pt x="0" y="4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0" name="Freeform 28">
              <a:extLst>
                <a:ext uri="{FF2B5EF4-FFF2-40B4-BE49-F238E27FC236}">
                  <a16:creationId xmlns:a16="http://schemas.microsoft.com/office/drawing/2014/main" id="{F49C795E-7308-4B6F-8F90-6C89E167BCBA}"/>
                </a:ext>
              </a:extLst>
            </p:cNvPr>
            <p:cNvSpPr>
              <a:spLocks/>
            </p:cNvSpPr>
            <p:nvPr/>
          </p:nvSpPr>
          <p:spPr bwMode="auto">
            <a:xfrm>
              <a:off x="-1209675" y="4232276"/>
              <a:ext cx="260350" cy="141288"/>
            </a:xfrm>
            <a:custGeom>
              <a:avLst/>
              <a:gdLst>
                <a:gd name="T0" fmla="*/ 0 w 1142"/>
                <a:gd name="T1" fmla="*/ 567 h 615"/>
                <a:gd name="T2" fmla="*/ 1142 w 1142"/>
                <a:gd name="T3" fmla="*/ 0 h 615"/>
                <a:gd name="T4" fmla="*/ 140 w 1142"/>
                <a:gd name="T5" fmla="*/ 615 h 615"/>
                <a:gd name="T6" fmla="*/ 0 w 1142"/>
                <a:gd name="T7" fmla="*/ 567 h 615"/>
              </a:gdLst>
              <a:ahLst/>
              <a:cxnLst>
                <a:cxn ang="0">
                  <a:pos x="T0" y="T1"/>
                </a:cxn>
                <a:cxn ang="0">
                  <a:pos x="T2" y="T3"/>
                </a:cxn>
                <a:cxn ang="0">
                  <a:pos x="T4" y="T5"/>
                </a:cxn>
                <a:cxn ang="0">
                  <a:pos x="T6" y="T7"/>
                </a:cxn>
              </a:cxnLst>
              <a:rect l="0" t="0" r="r" b="b"/>
              <a:pathLst>
                <a:path w="1142" h="615">
                  <a:moveTo>
                    <a:pt x="0" y="567"/>
                  </a:moveTo>
                  <a:cubicBezTo>
                    <a:pt x="365" y="350"/>
                    <a:pt x="747" y="160"/>
                    <a:pt x="1142" y="0"/>
                  </a:cubicBezTo>
                  <a:cubicBezTo>
                    <a:pt x="792" y="179"/>
                    <a:pt x="457" y="385"/>
                    <a:pt x="140" y="615"/>
                  </a:cubicBezTo>
                  <a:cubicBezTo>
                    <a:pt x="93" y="599"/>
                    <a:pt x="47" y="583"/>
                    <a:pt x="0" y="5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1" name="Freeform 29">
              <a:extLst>
                <a:ext uri="{FF2B5EF4-FFF2-40B4-BE49-F238E27FC236}">
                  <a16:creationId xmlns:a16="http://schemas.microsoft.com/office/drawing/2014/main" id="{4E64738E-606B-4805-9049-B806B06AED51}"/>
                </a:ext>
              </a:extLst>
            </p:cNvPr>
            <p:cNvSpPr>
              <a:spLocks/>
            </p:cNvSpPr>
            <p:nvPr/>
          </p:nvSpPr>
          <p:spPr bwMode="auto">
            <a:xfrm>
              <a:off x="-2222500" y="4240213"/>
              <a:ext cx="903287" cy="258763"/>
            </a:xfrm>
            <a:custGeom>
              <a:avLst/>
              <a:gdLst>
                <a:gd name="T0" fmla="*/ 3962 w 3962"/>
                <a:gd name="T1" fmla="*/ 924 h 1132"/>
                <a:gd name="T2" fmla="*/ 0 w 3962"/>
                <a:gd name="T3" fmla="*/ 0 h 1132"/>
                <a:gd name="T4" fmla="*/ 3585 w 3962"/>
                <a:gd name="T5" fmla="*/ 1132 h 1132"/>
                <a:gd name="T6" fmla="*/ 3962 w 3962"/>
                <a:gd name="T7" fmla="*/ 924 h 1132"/>
              </a:gdLst>
              <a:ahLst/>
              <a:cxnLst>
                <a:cxn ang="0">
                  <a:pos x="T0" y="T1"/>
                </a:cxn>
                <a:cxn ang="0">
                  <a:pos x="T2" y="T3"/>
                </a:cxn>
                <a:cxn ang="0">
                  <a:pos x="T4" y="T5"/>
                </a:cxn>
                <a:cxn ang="0">
                  <a:pos x="T6" y="T7"/>
                </a:cxn>
              </a:cxnLst>
              <a:rect l="0" t="0" r="r" b="b"/>
              <a:pathLst>
                <a:path w="3962" h="1132">
                  <a:moveTo>
                    <a:pt x="3962" y="924"/>
                  </a:moveTo>
                  <a:cubicBezTo>
                    <a:pt x="2690" y="435"/>
                    <a:pt x="1357" y="124"/>
                    <a:pt x="0" y="0"/>
                  </a:cubicBezTo>
                  <a:cubicBezTo>
                    <a:pt x="1248" y="187"/>
                    <a:pt x="2457" y="569"/>
                    <a:pt x="3585" y="1132"/>
                  </a:cubicBezTo>
                  <a:lnTo>
                    <a:pt x="3962" y="9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2" name="Freeform 30">
              <a:extLst>
                <a:ext uri="{FF2B5EF4-FFF2-40B4-BE49-F238E27FC236}">
                  <a16:creationId xmlns:a16="http://schemas.microsoft.com/office/drawing/2014/main" id="{10DF458E-B0CD-4A51-98B4-D4CE11F8DB34}"/>
                </a:ext>
              </a:extLst>
            </p:cNvPr>
            <p:cNvSpPr>
              <a:spLocks/>
            </p:cNvSpPr>
            <p:nvPr/>
          </p:nvSpPr>
          <p:spPr bwMode="auto">
            <a:xfrm>
              <a:off x="-2222500" y="4240213"/>
              <a:ext cx="727075" cy="339725"/>
            </a:xfrm>
            <a:custGeom>
              <a:avLst/>
              <a:gdLst>
                <a:gd name="T0" fmla="*/ 3189 w 3189"/>
                <a:gd name="T1" fmla="*/ 1352 h 1487"/>
                <a:gd name="T2" fmla="*/ 0 w 3189"/>
                <a:gd name="T3" fmla="*/ 0 h 1487"/>
                <a:gd name="T4" fmla="*/ 2945 w 3189"/>
                <a:gd name="T5" fmla="*/ 1487 h 1487"/>
                <a:gd name="T6" fmla="*/ 3189 w 3189"/>
                <a:gd name="T7" fmla="*/ 1352 h 1487"/>
              </a:gdLst>
              <a:ahLst/>
              <a:cxnLst>
                <a:cxn ang="0">
                  <a:pos x="T0" y="T1"/>
                </a:cxn>
                <a:cxn ang="0">
                  <a:pos x="T2" y="T3"/>
                </a:cxn>
                <a:cxn ang="0">
                  <a:pos x="T4" y="T5"/>
                </a:cxn>
                <a:cxn ang="0">
                  <a:pos x="T6" y="T7"/>
                </a:cxn>
              </a:cxnLst>
              <a:rect l="0" t="0" r="r" b="b"/>
              <a:pathLst>
                <a:path w="3189" h="1487">
                  <a:moveTo>
                    <a:pt x="3189" y="1352"/>
                  </a:moveTo>
                  <a:cubicBezTo>
                    <a:pt x="2217" y="711"/>
                    <a:pt x="1137" y="253"/>
                    <a:pt x="0" y="0"/>
                  </a:cubicBezTo>
                  <a:cubicBezTo>
                    <a:pt x="1062" y="317"/>
                    <a:pt x="2060" y="821"/>
                    <a:pt x="2945" y="1487"/>
                  </a:cubicBezTo>
                  <a:lnTo>
                    <a:pt x="3189" y="1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3" name="Freeform 31">
              <a:extLst>
                <a:ext uri="{FF2B5EF4-FFF2-40B4-BE49-F238E27FC236}">
                  <a16:creationId xmlns:a16="http://schemas.microsoft.com/office/drawing/2014/main" id="{E3155013-C3C8-4606-AAEF-C620A1452551}"/>
                </a:ext>
              </a:extLst>
            </p:cNvPr>
            <p:cNvSpPr>
              <a:spLocks/>
            </p:cNvSpPr>
            <p:nvPr/>
          </p:nvSpPr>
          <p:spPr bwMode="auto">
            <a:xfrm>
              <a:off x="-2220913" y="4240213"/>
              <a:ext cx="595312" cy="419100"/>
            </a:xfrm>
            <a:custGeom>
              <a:avLst/>
              <a:gdLst>
                <a:gd name="T0" fmla="*/ 2614 w 2614"/>
                <a:gd name="T1" fmla="*/ 1668 h 1834"/>
                <a:gd name="T2" fmla="*/ 0 w 2614"/>
                <a:gd name="T3" fmla="*/ 0 h 1834"/>
                <a:gd name="T4" fmla="*/ 2313 w 2614"/>
                <a:gd name="T5" fmla="*/ 1834 h 1834"/>
                <a:gd name="T6" fmla="*/ 2614 w 2614"/>
                <a:gd name="T7" fmla="*/ 1668 h 1834"/>
              </a:gdLst>
              <a:ahLst/>
              <a:cxnLst>
                <a:cxn ang="0">
                  <a:pos x="T0" y="T1"/>
                </a:cxn>
                <a:cxn ang="0">
                  <a:pos x="T2" y="T3"/>
                </a:cxn>
                <a:cxn ang="0">
                  <a:pos x="T4" y="T5"/>
                </a:cxn>
                <a:cxn ang="0">
                  <a:pos x="T6" y="T7"/>
                </a:cxn>
              </a:cxnLst>
              <a:rect l="0" t="0" r="r" b="b"/>
              <a:pathLst>
                <a:path w="2614" h="1834">
                  <a:moveTo>
                    <a:pt x="2614" y="1668"/>
                  </a:moveTo>
                  <a:cubicBezTo>
                    <a:pt x="1851" y="958"/>
                    <a:pt x="966" y="392"/>
                    <a:pt x="0" y="0"/>
                  </a:cubicBezTo>
                  <a:cubicBezTo>
                    <a:pt x="885" y="451"/>
                    <a:pt x="1671" y="1075"/>
                    <a:pt x="2313" y="1834"/>
                  </a:cubicBezTo>
                  <a:lnTo>
                    <a:pt x="2614" y="16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4" name="Freeform 32">
              <a:extLst>
                <a:ext uri="{FF2B5EF4-FFF2-40B4-BE49-F238E27FC236}">
                  <a16:creationId xmlns:a16="http://schemas.microsoft.com/office/drawing/2014/main" id="{3EBE7342-F147-40C2-8532-78040DB1BA5C}"/>
                </a:ext>
              </a:extLst>
            </p:cNvPr>
            <p:cNvSpPr>
              <a:spLocks/>
            </p:cNvSpPr>
            <p:nvPr/>
          </p:nvSpPr>
          <p:spPr bwMode="auto">
            <a:xfrm>
              <a:off x="-2222500" y="4222751"/>
              <a:ext cx="1022350" cy="200025"/>
            </a:xfrm>
            <a:custGeom>
              <a:avLst/>
              <a:gdLst>
                <a:gd name="T0" fmla="*/ 4194 w 4485"/>
                <a:gd name="T1" fmla="*/ 872 h 872"/>
                <a:gd name="T2" fmla="*/ 0 w 4485"/>
                <a:gd name="T3" fmla="*/ 77 h 872"/>
                <a:gd name="T4" fmla="*/ 4485 w 4485"/>
                <a:gd name="T5" fmla="*/ 711 h 872"/>
                <a:gd name="T6" fmla="*/ 4194 w 4485"/>
                <a:gd name="T7" fmla="*/ 872 h 872"/>
              </a:gdLst>
              <a:ahLst/>
              <a:cxnLst>
                <a:cxn ang="0">
                  <a:pos x="T0" y="T1"/>
                </a:cxn>
                <a:cxn ang="0">
                  <a:pos x="T2" y="T3"/>
                </a:cxn>
                <a:cxn ang="0">
                  <a:pos x="T4" y="T5"/>
                </a:cxn>
                <a:cxn ang="0">
                  <a:pos x="T6" y="T7"/>
                </a:cxn>
              </a:cxnLst>
              <a:rect l="0" t="0" r="r" b="b"/>
              <a:pathLst>
                <a:path w="4485" h="872">
                  <a:moveTo>
                    <a:pt x="4194" y="872"/>
                  </a:moveTo>
                  <a:cubicBezTo>
                    <a:pt x="2849" y="379"/>
                    <a:pt x="1432" y="111"/>
                    <a:pt x="0" y="77"/>
                  </a:cubicBezTo>
                  <a:cubicBezTo>
                    <a:pt x="1522" y="0"/>
                    <a:pt x="3044" y="215"/>
                    <a:pt x="4485" y="711"/>
                  </a:cubicBezTo>
                  <a:lnTo>
                    <a:pt x="4194" y="8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5" name="Freeform 33">
              <a:extLst>
                <a:ext uri="{FF2B5EF4-FFF2-40B4-BE49-F238E27FC236}">
                  <a16:creationId xmlns:a16="http://schemas.microsoft.com/office/drawing/2014/main" id="{8ACBFE8A-B9E6-41AE-BA7A-8798C926FA54}"/>
                </a:ext>
              </a:extLst>
            </p:cNvPr>
            <p:cNvSpPr>
              <a:spLocks/>
            </p:cNvSpPr>
            <p:nvPr/>
          </p:nvSpPr>
          <p:spPr bwMode="auto">
            <a:xfrm>
              <a:off x="-1554163" y="4222751"/>
              <a:ext cx="606425" cy="66675"/>
            </a:xfrm>
            <a:custGeom>
              <a:avLst/>
              <a:gdLst>
                <a:gd name="T0" fmla="*/ 405 w 2661"/>
                <a:gd name="T1" fmla="*/ 296 h 296"/>
                <a:gd name="T2" fmla="*/ 2661 w 2661"/>
                <a:gd name="T3" fmla="*/ 45 h 296"/>
                <a:gd name="T4" fmla="*/ 0 w 2661"/>
                <a:gd name="T5" fmla="*/ 208 h 296"/>
                <a:gd name="T6" fmla="*/ 405 w 2661"/>
                <a:gd name="T7" fmla="*/ 296 h 296"/>
              </a:gdLst>
              <a:ahLst/>
              <a:cxnLst>
                <a:cxn ang="0">
                  <a:pos x="T0" y="T1"/>
                </a:cxn>
                <a:cxn ang="0">
                  <a:pos x="T2" y="T3"/>
                </a:cxn>
                <a:cxn ang="0">
                  <a:pos x="T4" y="T5"/>
                </a:cxn>
                <a:cxn ang="0">
                  <a:pos x="T6" y="T7"/>
                </a:cxn>
              </a:cxnLst>
              <a:rect l="0" t="0" r="r" b="b"/>
              <a:pathLst>
                <a:path w="2661" h="296">
                  <a:moveTo>
                    <a:pt x="405" y="296"/>
                  </a:moveTo>
                  <a:cubicBezTo>
                    <a:pt x="1146" y="147"/>
                    <a:pt x="1901" y="64"/>
                    <a:pt x="2661" y="45"/>
                  </a:cubicBezTo>
                  <a:cubicBezTo>
                    <a:pt x="1769" y="0"/>
                    <a:pt x="876" y="56"/>
                    <a:pt x="0" y="208"/>
                  </a:cubicBezTo>
                  <a:cubicBezTo>
                    <a:pt x="136" y="236"/>
                    <a:pt x="270" y="265"/>
                    <a:pt x="405"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6" name="Freeform 34">
              <a:extLst>
                <a:ext uri="{FF2B5EF4-FFF2-40B4-BE49-F238E27FC236}">
                  <a16:creationId xmlns:a16="http://schemas.microsoft.com/office/drawing/2014/main" id="{023142DE-6D78-432B-82E8-95E37EDF461B}"/>
                </a:ext>
              </a:extLst>
            </p:cNvPr>
            <p:cNvSpPr>
              <a:spLocks/>
            </p:cNvSpPr>
            <p:nvPr/>
          </p:nvSpPr>
          <p:spPr bwMode="auto">
            <a:xfrm>
              <a:off x="-1879600" y="4225926"/>
              <a:ext cx="333375" cy="33338"/>
            </a:xfrm>
            <a:custGeom>
              <a:avLst/>
              <a:gdLst>
                <a:gd name="T0" fmla="*/ 1465 w 1465"/>
                <a:gd name="T1" fmla="*/ 110 h 150"/>
                <a:gd name="T2" fmla="*/ 0 w 1465"/>
                <a:gd name="T3" fmla="*/ 63 h 150"/>
                <a:gd name="T4" fmla="*/ 1235 w 1465"/>
                <a:gd name="T5" fmla="*/ 150 h 150"/>
                <a:gd name="T6" fmla="*/ 1416 w 1465"/>
                <a:gd name="T7" fmla="*/ 119 h 150"/>
                <a:gd name="T8" fmla="*/ 1465 w 1465"/>
                <a:gd name="T9" fmla="*/ 110 h 150"/>
              </a:gdLst>
              <a:ahLst/>
              <a:cxnLst>
                <a:cxn ang="0">
                  <a:pos x="T0" y="T1"/>
                </a:cxn>
                <a:cxn ang="0">
                  <a:pos x="T2" y="T3"/>
                </a:cxn>
                <a:cxn ang="0">
                  <a:pos x="T4" y="T5"/>
                </a:cxn>
                <a:cxn ang="0">
                  <a:pos x="T6" y="T7"/>
                </a:cxn>
                <a:cxn ang="0">
                  <a:pos x="T8" y="T9"/>
                </a:cxn>
              </a:cxnLst>
              <a:rect l="0" t="0" r="r" b="b"/>
              <a:pathLst>
                <a:path w="1465" h="150">
                  <a:moveTo>
                    <a:pt x="1465" y="110"/>
                  </a:moveTo>
                  <a:cubicBezTo>
                    <a:pt x="983" y="16"/>
                    <a:pt x="488" y="0"/>
                    <a:pt x="0" y="63"/>
                  </a:cubicBezTo>
                  <a:cubicBezTo>
                    <a:pt x="345" y="44"/>
                    <a:pt x="757" y="73"/>
                    <a:pt x="1235" y="150"/>
                  </a:cubicBezTo>
                  <a:cubicBezTo>
                    <a:pt x="1416" y="119"/>
                    <a:pt x="1416" y="119"/>
                    <a:pt x="1416" y="119"/>
                  </a:cubicBezTo>
                  <a:cubicBezTo>
                    <a:pt x="1432" y="116"/>
                    <a:pt x="1449" y="113"/>
                    <a:pt x="1465"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7" name="Freeform 35">
              <a:extLst>
                <a:ext uri="{FF2B5EF4-FFF2-40B4-BE49-F238E27FC236}">
                  <a16:creationId xmlns:a16="http://schemas.microsoft.com/office/drawing/2014/main" id="{04F2BEE9-D422-4F9E-B2B7-43964E00B01F}"/>
                </a:ext>
              </a:extLst>
            </p:cNvPr>
            <p:cNvSpPr>
              <a:spLocks/>
            </p:cNvSpPr>
            <p:nvPr/>
          </p:nvSpPr>
          <p:spPr bwMode="auto">
            <a:xfrm>
              <a:off x="-1879600" y="4194176"/>
              <a:ext cx="457200" cy="46038"/>
            </a:xfrm>
            <a:custGeom>
              <a:avLst/>
              <a:gdLst>
                <a:gd name="T0" fmla="*/ 1765 w 2009"/>
                <a:gd name="T1" fmla="*/ 201 h 201"/>
                <a:gd name="T2" fmla="*/ 0 w 2009"/>
                <a:gd name="T3" fmla="*/ 201 h 201"/>
                <a:gd name="T4" fmla="*/ 2009 w 2009"/>
                <a:gd name="T5" fmla="*/ 168 h 201"/>
                <a:gd name="T6" fmla="*/ 1765 w 2009"/>
                <a:gd name="T7" fmla="*/ 201 h 201"/>
              </a:gdLst>
              <a:ahLst/>
              <a:cxnLst>
                <a:cxn ang="0">
                  <a:pos x="T0" y="T1"/>
                </a:cxn>
                <a:cxn ang="0">
                  <a:pos x="T2" y="T3"/>
                </a:cxn>
                <a:cxn ang="0">
                  <a:pos x="T4" y="T5"/>
                </a:cxn>
                <a:cxn ang="0">
                  <a:pos x="T6" y="T7"/>
                </a:cxn>
              </a:cxnLst>
              <a:rect l="0" t="0" r="r" b="b"/>
              <a:pathLst>
                <a:path w="2009" h="201">
                  <a:moveTo>
                    <a:pt x="1765" y="201"/>
                  </a:moveTo>
                  <a:cubicBezTo>
                    <a:pt x="1131" y="63"/>
                    <a:pt x="543" y="63"/>
                    <a:pt x="0" y="201"/>
                  </a:cubicBezTo>
                  <a:cubicBezTo>
                    <a:pt x="666" y="10"/>
                    <a:pt x="1337" y="0"/>
                    <a:pt x="2009" y="168"/>
                  </a:cubicBezTo>
                  <a:cubicBezTo>
                    <a:pt x="1928" y="179"/>
                    <a:pt x="1847" y="190"/>
                    <a:pt x="1765"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8" name="Freeform 36">
              <a:extLst>
                <a:ext uri="{FF2B5EF4-FFF2-40B4-BE49-F238E27FC236}">
                  <a16:creationId xmlns:a16="http://schemas.microsoft.com/office/drawing/2014/main" id="{2B677084-F2E1-432E-A12D-DAC4D350D2C9}"/>
                </a:ext>
              </a:extLst>
            </p:cNvPr>
            <p:cNvSpPr>
              <a:spLocks noEditPoints="1"/>
            </p:cNvSpPr>
            <p:nvPr/>
          </p:nvSpPr>
          <p:spPr bwMode="auto">
            <a:xfrm>
              <a:off x="-1879600" y="4157663"/>
              <a:ext cx="728662" cy="142875"/>
            </a:xfrm>
            <a:custGeom>
              <a:avLst/>
              <a:gdLst>
                <a:gd name="T0" fmla="*/ 3195 w 3195"/>
                <a:gd name="T1" fmla="*/ 630 h 630"/>
                <a:gd name="T2" fmla="*/ 3168 w 3195"/>
                <a:gd name="T3" fmla="*/ 613 h 630"/>
                <a:gd name="T4" fmla="*/ 3069 w 3195"/>
                <a:gd name="T5" fmla="*/ 616 h 630"/>
                <a:gd name="T6" fmla="*/ 3195 w 3195"/>
                <a:gd name="T7" fmla="*/ 630 h 630"/>
                <a:gd name="T8" fmla="*/ 2478 w 3195"/>
                <a:gd name="T9" fmla="*/ 279 h 630"/>
                <a:gd name="T10" fmla="*/ 0 w 3195"/>
                <a:gd name="T11" fmla="*/ 365 h 630"/>
                <a:gd name="T12" fmla="*/ 2209 w 3195"/>
                <a:gd name="T13" fmla="*/ 305 h 630"/>
                <a:gd name="T14" fmla="*/ 2478 w 3195"/>
                <a:gd name="T15" fmla="*/ 279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5" h="630">
                  <a:moveTo>
                    <a:pt x="3195" y="630"/>
                  </a:moveTo>
                  <a:cubicBezTo>
                    <a:pt x="3186" y="624"/>
                    <a:pt x="3177" y="619"/>
                    <a:pt x="3168" y="613"/>
                  </a:cubicBezTo>
                  <a:cubicBezTo>
                    <a:pt x="3134" y="614"/>
                    <a:pt x="3101" y="615"/>
                    <a:pt x="3069" y="616"/>
                  </a:cubicBezTo>
                  <a:lnTo>
                    <a:pt x="3195" y="630"/>
                  </a:lnTo>
                  <a:close/>
                  <a:moveTo>
                    <a:pt x="2478" y="279"/>
                  </a:moveTo>
                  <a:cubicBezTo>
                    <a:pt x="1680" y="0"/>
                    <a:pt x="788" y="23"/>
                    <a:pt x="0" y="365"/>
                  </a:cubicBezTo>
                  <a:cubicBezTo>
                    <a:pt x="714" y="117"/>
                    <a:pt x="1490" y="100"/>
                    <a:pt x="2209" y="305"/>
                  </a:cubicBezTo>
                  <a:cubicBezTo>
                    <a:pt x="2299" y="295"/>
                    <a:pt x="2389" y="287"/>
                    <a:pt x="2478"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19" name="Freeform 37">
              <a:extLst>
                <a:ext uri="{FF2B5EF4-FFF2-40B4-BE49-F238E27FC236}">
                  <a16:creationId xmlns:a16="http://schemas.microsoft.com/office/drawing/2014/main" id="{CEF7F918-42FD-47DB-BBC7-F27D5EC9CDDD}"/>
                </a:ext>
              </a:extLst>
            </p:cNvPr>
            <p:cNvSpPr>
              <a:spLocks/>
            </p:cNvSpPr>
            <p:nvPr/>
          </p:nvSpPr>
          <p:spPr bwMode="auto">
            <a:xfrm>
              <a:off x="-1831975" y="3595688"/>
              <a:ext cx="573087" cy="565150"/>
            </a:xfrm>
            <a:custGeom>
              <a:avLst/>
              <a:gdLst>
                <a:gd name="T0" fmla="*/ 1192 w 2516"/>
                <a:gd name="T1" fmla="*/ 2470 h 2474"/>
                <a:gd name="T2" fmla="*/ 1018 w 2516"/>
                <a:gd name="T3" fmla="*/ 1819 h 2474"/>
                <a:gd name="T4" fmla="*/ 12 w 2516"/>
                <a:gd name="T5" fmla="*/ 508 h 2474"/>
                <a:gd name="T6" fmla="*/ 1118 w 2516"/>
                <a:gd name="T7" fmla="*/ 1733 h 2474"/>
                <a:gd name="T8" fmla="*/ 588 w 2516"/>
                <a:gd name="T9" fmla="*/ 1060 h 2474"/>
                <a:gd name="T10" fmla="*/ 1210 w 2516"/>
                <a:gd name="T11" fmla="*/ 2100 h 2474"/>
                <a:gd name="T12" fmla="*/ 2002 w 2516"/>
                <a:gd name="T13" fmla="*/ 476 h 2474"/>
                <a:gd name="T14" fmla="*/ 1297 w 2516"/>
                <a:gd name="T15" fmla="*/ 1475 h 2474"/>
                <a:gd name="T16" fmla="*/ 2286 w 2516"/>
                <a:gd name="T17" fmla="*/ 0 h 2474"/>
                <a:gd name="T18" fmla="*/ 1410 w 2516"/>
                <a:gd name="T19" fmla="*/ 1622 h 2474"/>
                <a:gd name="T20" fmla="*/ 1301 w 2516"/>
                <a:gd name="T21" fmla="*/ 2474 h 2474"/>
                <a:gd name="T22" fmla="*/ 1192 w 2516"/>
                <a:gd name="T23" fmla="*/ 247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6" h="2474">
                  <a:moveTo>
                    <a:pt x="1192" y="2470"/>
                  </a:moveTo>
                  <a:cubicBezTo>
                    <a:pt x="1171" y="2227"/>
                    <a:pt x="1114" y="2010"/>
                    <a:pt x="1018" y="1819"/>
                  </a:cubicBezTo>
                  <a:cubicBezTo>
                    <a:pt x="336" y="1850"/>
                    <a:pt x="0" y="1414"/>
                    <a:pt x="12" y="508"/>
                  </a:cubicBezTo>
                  <a:cubicBezTo>
                    <a:pt x="790" y="642"/>
                    <a:pt x="1160" y="1050"/>
                    <a:pt x="1118" y="1733"/>
                  </a:cubicBezTo>
                  <a:cubicBezTo>
                    <a:pt x="949" y="1407"/>
                    <a:pt x="772" y="1183"/>
                    <a:pt x="588" y="1060"/>
                  </a:cubicBezTo>
                  <a:cubicBezTo>
                    <a:pt x="880" y="1365"/>
                    <a:pt x="1088" y="1711"/>
                    <a:pt x="1210" y="2100"/>
                  </a:cubicBezTo>
                  <a:cubicBezTo>
                    <a:pt x="1330" y="1354"/>
                    <a:pt x="1594" y="812"/>
                    <a:pt x="2002" y="476"/>
                  </a:cubicBezTo>
                  <a:cubicBezTo>
                    <a:pt x="1707" y="666"/>
                    <a:pt x="1472" y="1000"/>
                    <a:pt x="1297" y="1475"/>
                  </a:cubicBezTo>
                  <a:cubicBezTo>
                    <a:pt x="1214" y="852"/>
                    <a:pt x="1544" y="360"/>
                    <a:pt x="2286" y="0"/>
                  </a:cubicBezTo>
                  <a:cubicBezTo>
                    <a:pt x="2516" y="961"/>
                    <a:pt x="2225" y="1502"/>
                    <a:pt x="1410" y="1622"/>
                  </a:cubicBezTo>
                  <a:cubicBezTo>
                    <a:pt x="1341" y="1858"/>
                    <a:pt x="1305" y="2143"/>
                    <a:pt x="1301" y="2474"/>
                  </a:cubicBezTo>
                  <a:cubicBezTo>
                    <a:pt x="1265" y="2472"/>
                    <a:pt x="1228" y="2471"/>
                    <a:pt x="1192" y="24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grpSp>
      <p:sp>
        <p:nvSpPr>
          <p:cNvPr id="120" name="Rectangle 119">
            <a:extLst>
              <a:ext uri="{FF2B5EF4-FFF2-40B4-BE49-F238E27FC236}">
                <a16:creationId xmlns:a16="http://schemas.microsoft.com/office/drawing/2014/main" id="{6AF8B583-E13B-4478-99F1-C742855A126E}"/>
              </a:ext>
            </a:extLst>
          </p:cNvPr>
          <p:cNvSpPr>
            <a:spLocks noChangeArrowheads="1"/>
          </p:cNvSpPr>
          <p:nvPr/>
        </p:nvSpPr>
        <p:spPr bwMode="auto">
          <a:xfrm>
            <a:off x="674770" y="1833175"/>
            <a:ext cx="769441" cy="3077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2000" b="1" i="0" u="none" strike="noStrike" kern="1200" cap="none" spc="0" normalizeH="0" baseline="0" noProof="0" dirty="0">
                <a:ln>
                  <a:noFill/>
                </a:ln>
                <a:solidFill>
                  <a:srgbClr val="7EB338"/>
                </a:solidFill>
                <a:effectLst/>
                <a:uLnTx/>
                <a:uFillTx/>
                <a:latin typeface="Arial Black"/>
                <a:ea typeface="Arial Black"/>
                <a:cs typeface="Arial Black"/>
              </a:rPr>
              <a:t>~90%</a:t>
            </a:r>
            <a:endParaRPr kumimoji="0" lang="en-US" sz="2000" b="1" i="0" u="none" strike="noStrike" kern="1200" cap="none" spc="0" normalizeH="0" baseline="0" noProof="0" dirty="0">
              <a:ln>
                <a:noFill/>
              </a:ln>
              <a:solidFill>
                <a:srgbClr val="7EB338"/>
              </a:solidFill>
              <a:effectLst/>
              <a:uLnTx/>
              <a:uFillTx/>
              <a:latin typeface="Arial Black"/>
              <a:ea typeface="MS PGothic" pitchFamily="34" charset="-128"/>
              <a:cs typeface="Arial" pitchFamily="34" charset="0"/>
            </a:endParaRPr>
          </a:p>
        </p:txBody>
      </p:sp>
      <p:sp>
        <p:nvSpPr>
          <p:cNvPr id="121" name="Rectangle 120">
            <a:extLst>
              <a:ext uri="{FF2B5EF4-FFF2-40B4-BE49-F238E27FC236}">
                <a16:creationId xmlns:a16="http://schemas.microsoft.com/office/drawing/2014/main" id="{66344056-273E-4A32-8E13-FFE8330C039A}"/>
              </a:ext>
            </a:extLst>
          </p:cNvPr>
          <p:cNvSpPr>
            <a:spLocks noChangeArrowheads="1"/>
          </p:cNvSpPr>
          <p:nvPr/>
        </p:nvSpPr>
        <p:spPr bwMode="auto">
          <a:xfrm>
            <a:off x="590613" y="2144378"/>
            <a:ext cx="937757" cy="1692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S PGothic" pitchFamily="34" charset="-128"/>
                <a:cs typeface="Arial" pitchFamily="34" charset="0"/>
              </a:rPr>
              <a:t>REDUCTION</a:t>
            </a:r>
          </a:p>
        </p:txBody>
      </p:sp>
      <p:sp>
        <p:nvSpPr>
          <p:cNvPr id="122" name="Rectangle 121">
            <a:extLst>
              <a:ext uri="{FF2B5EF4-FFF2-40B4-BE49-F238E27FC236}">
                <a16:creationId xmlns:a16="http://schemas.microsoft.com/office/drawing/2014/main" id="{AA2FD292-8403-4C2D-854E-5DE646FCF669}"/>
              </a:ext>
            </a:extLst>
          </p:cNvPr>
          <p:cNvSpPr>
            <a:spLocks noChangeArrowheads="1"/>
          </p:cNvSpPr>
          <p:nvPr/>
        </p:nvSpPr>
        <p:spPr bwMode="auto">
          <a:xfrm>
            <a:off x="82095" y="2285705"/>
            <a:ext cx="1954794" cy="350865"/>
          </a:xfrm>
          <a:prstGeom prst="rect">
            <a:avLst/>
          </a:prstGeom>
          <a:noFill/>
          <a:ln w="9525" algn="ctr">
            <a:noFill/>
            <a:miter lim="800000"/>
            <a:headEnd/>
            <a:tailEnd/>
          </a:ln>
        </p:spPr>
        <p:txBody>
          <a:bodyPr wrap="square" lIns="91440" tIns="0" rIns="91440" bIns="45720" anchor="t">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kumimoji="0" lang="en-US" sz="1100" b="0" i="0" u="none" strike="noStrike" kern="1200" cap="none" spc="-30" normalizeH="0" baseline="0" noProof="0" dirty="0">
                <a:ln>
                  <a:noFill/>
                </a:ln>
                <a:solidFill>
                  <a:srgbClr val="000000"/>
                </a:solidFill>
                <a:effectLst/>
                <a:uLnTx/>
                <a:uFillTx/>
                <a:latin typeface="Arial"/>
                <a:ea typeface="MS PGothic"/>
                <a:cs typeface="Arial"/>
              </a:rPr>
              <a:t>in greenhouse gas intensity since 2004</a:t>
            </a:r>
          </a:p>
        </p:txBody>
      </p:sp>
      <p:grpSp>
        <p:nvGrpSpPr>
          <p:cNvPr id="123" name="Group 122">
            <a:extLst>
              <a:ext uri="{FF2B5EF4-FFF2-40B4-BE49-F238E27FC236}">
                <a16:creationId xmlns:a16="http://schemas.microsoft.com/office/drawing/2014/main" id="{660521FE-C8E5-4D79-9A01-52615FFC1BF8}"/>
              </a:ext>
            </a:extLst>
          </p:cNvPr>
          <p:cNvGrpSpPr/>
          <p:nvPr/>
        </p:nvGrpSpPr>
        <p:grpSpPr>
          <a:xfrm>
            <a:off x="771981" y="1287116"/>
            <a:ext cx="575023" cy="432840"/>
            <a:chOff x="1101725" y="2144713"/>
            <a:chExt cx="725488" cy="546100"/>
          </a:xfrm>
          <a:solidFill>
            <a:srgbClr val="404040"/>
          </a:solidFill>
        </p:grpSpPr>
        <p:sp>
          <p:nvSpPr>
            <p:cNvPr id="124" name="Freeform 5">
              <a:extLst>
                <a:ext uri="{FF2B5EF4-FFF2-40B4-BE49-F238E27FC236}">
                  <a16:creationId xmlns:a16="http://schemas.microsoft.com/office/drawing/2014/main" id="{E7B05FA9-F026-44D4-ABCA-A29DCF24CD98}"/>
                </a:ext>
              </a:extLst>
            </p:cNvPr>
            <p:cNvSpPr>
              <a:spLocks noEditPoints="1"/>
            </p:cNvSpPr>
            <p:nvPr/>
          </p:nvSpPr>
          <p:spPr bwMode="auto">
            <a:xfrm>
              <a:off x="1101725" y="2144713"/>
              <a:ext cx="725488" cy="546100"/>
            </a:xfrm>
            <a:custGeom>
              <a:avLst/>
              <a:gdLst>
                <a:gd name="T0" fmla="*/ 2048 w 2048"/>
                <a:gd name="T1" fmla="*/ 1141 h 1538"/>
                <a:gd name="T2" fmla="*/ 1616 w 2048"/>
                <a:gd name="T3" fmla="*/ 1536 h 1538"/>
                <a:gd name="T4" fmla="*/ 16 w 2048"/>
                <a:gd name="T5" fmla="*/ 1159 h 1538"/>
                <a:gd name="T6" fmla="*/ 0 w 2048"/>
                <a:gd name="T7" fmla="*/ 985 h 1538"/>
                <a:gd name="T8" fmla="*/ 244 w 2048"/>
                <a:gd name="T9" fmla="*/ 600 h 1538"/>
                <a:gd name="T10" fmla="*/ 270 w 2048"/>
                <a:gd name="T11" fmla="*/ 462 h 1538"/>
                <a:gd name="T12" fmla="*/ 1311 w 2048"/>
                <a:gd name="T13" fmla="*/ 273 h 1538"/>
                <a:gd name="T14" fmla="*/ 1680 w 2048"/>
                <a:gd name="T15" fmla="*/ 348 h 1538"/>
                <a:gd name="T16" fmla="*/ 1792 w 2048"/>
                <a:gd name="T17" fmla="*/ 695 h 1538"/>
                <a:gd name="T18" fmla="*/ 2048 w 2048"/>
                <a:gd name="T19" fmla="*/ 1053 h 1538"/>
                <a:gd name="T20" fmla="*/ 1300 w 2048"/>
                <a:gd name="T21" fmla="*/ 1006 h 1538"/>
                <a:gd name="T22" fmla="*/ 1183 w 2048"/>
                <a:gd name="T23" fmla="*/ 737 h 1538"/>
                <a:gd name="T24" fmla="*/ 931 w 2048"/>
                <a:gd name="T25" fmla="*/ 876 h 1538"/>
                <a:gd name="T26" fmla="*/ 1070 w 2048"/>
                <a:gd name="T27" fmla="*/ 1277 h 1538"/>
                <a:gd name="T28" fmla="*/ 1300 w 2048"/>
                <a:gd name="T29" fmla="*/ 1124 h 1538"/>
                <a:gd name="T30" fmla="*/ 472 w 2048"/>
                <a:gd name="T31" fmla="*/ 1003 h 1538"/>
                <a:gd name="T32" fmla="*/ 472 w 2048"/>
                <a:gd name="T33" fmla="*/ 1127 h 1538"/>
                <a:gd name="T34" fmla="*/ 763 w 2048"/>
                <a:gd name="T35" fmla="*/ 1256 h 1538"/>
                <a:gd name="T36" fmla="*/ 828 w 2048"/>
                <a:gd name="T37" fmla="*/ 1081 h 1538"/>
                <a:gd name="T38" fmla="*/ 723 w 2048"/>
                <a:gd name="T39" fmla="*/ 1119 h 1538"/>
                <a:gd name="T40" fmla="*/ 591 w 2048"/>
                <a:gd name="T41" fmla="*/ 1120 h 1538"/>
                <a:gd name="T42" fmla="*/ 589 w 2048"/>
                <a:gd name="T43" fmla="*/ 914 h 1538"/>
                <a:gd name="T44" fmla="*/ 629 w 2048"/>
                <a:gd name="T45" fmla="*/ 834 h 1538"/>
                <a:gd name="T46" fmla="*/ 758 w 2048"/>
                <a:gd name="T47" fmla="*/ 929 h 1538"/>
                <a:gd name="T48" fmla="*/ 844 w 2048"/>
                <a:gd name="T49" fmla="*/ 883 h 1538"/>
                <a:gd name="T50" fmla="*/ 591 w 2048"/>
                <a:gd name="T51" fmla="*/ 735 h 1538"/>
                <a:gd name="T52" fmla="*/ 472 w 2048"/>
                <a:gd name="T53" fmla="*/ 1003 h 1538"/>
                <a:gd name="T54" fmla="*/ 1461 w 2048"/>
                <a:gd name="T55" fmla="*/ 1209 h 1538"/>
                <a:gd name="T56" fmla="*/ 1549 w 2048"/>
                <a:gd name="T57" fmla="*/ 1133 h 1538"/>
                <a:gd name="T58" fmla="*/ 1580 w 2048"/>
                <a:gd name="T59" fmla="*/ 973 h 1538"/>
                <a:gd name="T60" fmla="*/ 1394 w 2048"/>
                <a:gd name="T61" fmla="*/ 1030 h 1538"/>
                <a:gd name="T62" fmla="*/ 1464 w 2048"/>
                <a:gd name="T63" fmla="*/ 1035 h 1538"/>
                <a:gd name="T64" fmla="*/ 1524 w 2048"/>
                <a:gd name="T65" fmla="*/ 1017 h 1538"/>
                <a:gd name="T66" fmla="*/ 1508 w 2048"/>
                <a:gd name="T67" fmla="*/ 1081 h 1538"/>
                <a:gd name="T68" fmla="*/ 1388 w 2048"/>
                <a:gd name="T69" fmla="*/ 1243 h 1538"/>
                <a:gd name="T70" fmla="*/ 1578 w 2048"/>
                <a:gd name="T71" fmla="*/ 1277 h 1538"/>
                <a:gd name="T72" fmla="*/ 1572 w 2048"/>
                <a:gd name="T73" fmla="*/ 1215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8" h="1538">
                  <a:moveTo>
                    <a:pt x="2048" y="1053"/>
                  </a:moveTo>
                  <a:cubicBezTo>
                    <a:pt x="2048" y="1082"/>
                    <a:pt x="2048" y="1112"/>
                    <a:pt x="2048" y="1141"/>
                  </a:cubicBezTo>
                  <a:cubicBezTo>
                    <a:pt x="2047" y="1145"/>
                    <a:pt x="2045" y="1148"/>
                    <a:pt x="2044" y="1152"/>
                  </a:cubicBezTo>
                  <a:cubicBezTo>
                    <a:pt x="2018" y="1366"/>
                    <a:pt x="1832" y="1535"/>
                    <a:pt x="1616" y="1536"/>
                  </a:cubicBezTo>
                  <a:cubicBezTo>
                    <a:pt x="1242" y="1538"/>
                    <a:pt x="868" y="1538"/>
                    <a:pt x="493" y="1536"/>
                  </a:cubicBezTo>
                  <a:cubicBezTo>
                    <a:pt x="272" y="1535"/>
                    <a:pt x="70" y="1373"/>
                    <a:pt x="16" y="1159"/>
                  </a:cubicBezTo>
                  <a:cubicBezTo>
                    <a:pt x="9" y="1132"/>
                    <a:pt x="5" y="1104"/>
                    <a:pt x="0" y="1077"/>
                  </a:cubicBezTo>
                  <a:cubicBezTo>
                    <a:pt x="0" y="1046"/>
                    <a:pt x="0" y="1016"/>
                    <a:pt x="0" y="985"/>
                  </a:cubicBezTo>
                  <a:cubicBezTo>
                    <a:pt x="1" y="982"/>
                    <a:pt x="3" y="979"/>
                    <a:pt x="3" y="976"/>
                  </a:cubicBezTo>
                  <a:cubicBezTo>
                    <a:pt x="24" y="812"/>
                    <a:pt x="106" y="689"/>
                    <a:pt x="244" y="600"/>
                  </a:cubicBezTo>
                  <a:cubicBezTo>
                    <a:pt x="250" y="596"/>
                    <a:pt x="255" y="585"/>
                    <a:pt x="256" y="577"/>
                  </a:cubicBezTo>
                  <a:cubicBezTo>
                    <a:pt x="262" y="539"/>
                    <a:pt x="262" y="500"/>
                    <a:pt x="270" y="462"/>
                  </a:cubicBezTo>
                  <a:cubicBezTo>
                    <a:pt x="324" y="222"/>
                    <a:pt x="527" y="42"/>
                    <a:pt x="772" y="20"/>
                  </a:cubicBezTo>
                  <a:cubicBezTo>
                    <a:pt x="999" y="0"/>
                    <a:pt x="1178" y="88"/>
                    <a:pt x="1311" y="273"/>
                  </a:cubicBezTo>
                  <a:cubicBezTo>
                    <a:pt x="1318" y="283"/>
                    <a:pt x="1324" y="294"/>
                    <a:pt x="1330" y="303"/>
                  </a:cubicBezTo>
                  <a:cubicBezTo>
                    <a:pt x="1457" y="252"/>
                    <a:pt x="1575" y="258"/>
                    <a:pt x="1680" y="348"/>
                  </a:cubicBezTo>
                  <a:cubicBezTo>
                    <a:pt x="1786" y="439"/>
                    <a:pt x="1812" y="555"/>
                    <a:pt x="1775" y="687"/>
                  </a:cubicBezTo>
                  <a:cubicBezTo>
                    <a:pt x="1782" y="690"/>
                    <a:pt x="1787" y="692"/>
                    <a:pt x="1792" y="695"/>
                  </a:cubicBezTo>
                  <a:cubicBezTo>
                    <a:pt x="1915" y="756"/>
                    <a:pt x="1996" y="851"/>
                    <a:pt x="2034" y="983"/>
                  </a:cubicBezTo>
                  <a:cubicBezTo>
                    <a:pt x="2040" y="1006"/>
                    <a:pt x="2043" y="1029"/>
                    <a:pt x="2048" y="1053"/>
                  </a:cubicBezTo>
                  <a:close/>
                  <a:moveTo>
                    <a:pt x="1300" y="1006"/>
                  </a:moveTo>
                  <a:cubicBezTo>
                    <a:pt x="1300" y="1006"/>
                    <a:pt x="1300" y="1006"/>
                    <a:pt x="1300" y="1006"/>
                  </a:cubicBezTo>
                  <a:cubicBezTo>
                    <a:pt x="1300" y="964"/>
                    <a:pt x="1301" y="923"/>
                    <a:pt x="1300" y="882"/>
                  </a:cubicBezTo>
                  <a:cubicBezTo>
                    <a:pt x="1297" y="806"/>
                    <a:pt x="1256" y="754"/>
                    <a:pt x="1183" y="737"/>
                  </a:cubicBezTo>
                  <a:cubicBezTo>
                    <a:pt x="1148" y="729"/>
                    <a:pt x="1111" y="727"/>
                    <a:pt x="1076" y="730"/>
                  </a:cubicBezTo>
                  <a:cubicBezTo>
                    <a:pt x="989" y="739"/>
                    <a:pt x="937" y="789"/>
                    <a:pt x="931" y="876"/>
                  </a:cubicBezTo>
                  <a:cubicBezTo>
                    <a:pt x="925" y="961"/>
                    <a:pt x="925" y="1048"/>
                    <a:pt x="931" y="1133"/>
                  </a:cubicBezTo>
                  <a:cubicBezTo>
                    <a:pt x="937" y="1219"/>
                    <a:pt x="984" y="1265"/>
                    <a:pt x="1070" y="1277"/>
                  </a:cubicBezTo>
                  <a:cubicBezTo>
                    <a:pt x="1101" y="1282"/>
                    <a:pt x="1134" y="1281"/>
                    <a:pt x="1165" y="1276"/>
                  </a:cubicBezTo>
                  <a:cubicBezTo>
                    <a:pt x="1248" y="1264"/>
                    <a:pt x="1297" y="1207"/>
                    <a:pt x="1300" y="1124"/>
                  </a:cubicBezTo>
                  <a:cubicBezTo>
                    <a:pt x="1301" y="1084"/>
                    <a:pt x="1300" y="1045"/>
                    <a:pt x="1300" y="1006"/>
                  </a:cubicBezTo>
                  <a:close/>
                  <a:moveTo>
                    <a:pt x="472" y="1003"/>
                  </a:moveTo>
                  <a:cubicBezTo>
                    <a:pt x="472" y="1003"/>
                    <a:pt x="472" y="1003"/>
                    <a:pt x="472" y="1003"/>
                  </a:cubicBezTo>
                  <a:cubicBezTo>
                    <a:pt x="472" y="1045"/>
                    <a:pt x="470" y="1086"/>
                    <a:pt x="472" y="1127"/>
                  </a:cubicBezTo>
                  <a:cubicBezTo>
                    <a:pt x="475" y="1190"/>
                    <a:pt x="502" y="1239"/>
                    <a:pt x="562" y="1264"/>
                  </a:cubicBezTo>
                  <a:cubicBezTo>
                    <a:pt x="630" y="1291"/>
                    <a:pt x="698" y="1289"/>
                    <a:pt x="763" y="1256"/>
                  </a:cubicBezTo>
                  <a:cubicBezTo>
                    <a:pt x="819" y="1228"/>
                    <a:pt x="846" y="1181"/>
                    <a:pt x="843" y="1118"/>
                  </a:cubicBezTo>
                  <a:cubicBezTo>
                    <a:pt x="842" y="1105"/>
                    <a:pt x="838" y="1088"/>
                    <a:pt x="828" y="1081"/>
                  </a:cubicBezTo>
                  <a:cubicBezTo>
                    <a:pt x="805" y="1063"/>
                    <a:pt x="777" y="1066"/>
                    <a:pt x="750" y="1074"/>
                  </a:cubicBezTo>
                  <a:cubicBezTo>
                    <a:pt x="728" y="1081"/>
                    <a:pt x="726" y="1099"/>
                    <a:pt x="723" y="1119"/>
                  </a:cubicBezTo>
                  <a:cubicBezTo>
                    <a:pt x="721" y="1138"/>
                    <a:pt x="716" y="1159"/>
                    <a:pt x="697" y="1170"/>
                  </a:cubicBezTo>
                  <a:cubicBezTo>
                    <a:pt x="652" y="1198"/>
                    <a:pt x="597" y="1172"/>
                    <a:pt x="591" y="1120"/>
                  </a:cubicBezTo>
                  <a:cubicBezTo>
                    <a:pt x="590" y="1112"/>
                    <a:pt x="589" y="1104"/>
                    <a:pt x="589" y="1096"/>
                  </a:cubicBezTo>
                  <a:cubicBezTo>
                    <a:pt x="589" y="1035"/>
                    <a:pt x="589" y="974"/>
                    <a:pt x="589" y="914"/>
                  </a:cubicBezTo>
                  <a:cubicBezTo>
                    <a:pt x="589" y="902"/>
                    <a:pt x="590" y="890"/>
                    <a:pt x="592" y="878"/>
                  </a:cubicBezTo>
                  <a:cubicBezTo>
                    <a:pt x="596" y="857"/>
                    <a:pt x="608" y="841"/>
                    <a:pt x="629" y="834"/>
                  </a:cubicBezTo>
                  <a:cubicBezTo>
                    <a:pt x="679" y="816"/>
                    <a:pt x="718" y="840"/>
                    <a:pt x="724" y="893"/>
                  </a:cubicBezTo>
                  <a:cubicBezTo>
                    <a:pt x="727" y="913"/>
                    <a:pt x="737" y="926"/>
                    <a:pt x="758" y="929"/>
                  </a:cubicBezTo>
                  <a:cubicBezTo>
                    <a:pt x="771" y="931"/>
                    <a:pt x="784" y="933"/>
                    <a:pt x="797" y="932"/>
                  </a:cubicBezTo>
                  <a:cubicBezTo>
                    <a:pt x="830" y="929"/>
                    <a:pt x="842" y="916"/>
                    <a:pt x="844" y="883"/>
                  </a:cubicBezTo>
                  <a:cubicBezTo>
                    <a:pt x="846" y="828"/>
                    <a:pt x="823" y="785"/>
                    <a:pt x="775" y="757"/>
                  </a:cubicBezTo>
                  <a:cubicBezTo>
                    <a:pt x="717" y="724"/>
                    <a:pt x="654" y="720"/>
                    <a:pt x="591" y="735"/>
                  </a:cubicBezTo>
                  <a:cubicBezTo>
                    <a:pt x="516" y="753"/>
                    <a:pt x="475" y="806"/>
                    <a:pt x="472" y="883"/>
                  </a:cubicBezTo>
                  <a:cubicBezTo>
                    <a:pt x="471" y="923"/>
                    <a:pt x="472" y="963"/>
                    <a:pt x="472" y="1003"/>
                  </a:cubicBezTo>
                  <a:close/>
                  <a:moveTo>
                    <a:pt x="1464" y="1215"/>
                  </a:moveTo>
                  <a:cubicBezTo>
                    <a:pt x="1463" y="1213"/>
                    <a:pt x="1462" y="1211"/>
                    <a:pt x="1461" y="1209"/>
                  </a:cubicBezTo>
                  <a:cubicBezTo>
                    <a:pt x="1467" y="1201"/>
                    <a:pt x="1472" y="1191"/>
                    <a:pt x="1480" y="1185"/>
                  </a:cubicBezTo>
                  <a:cubicBezTo>
                    <a:pt x="1502" y="1167"/>
                    <a:pt x="1528" y="1152"/>
                    <a:pt x="1549" y="1133"/>
                  </a:cubicBezTo>
                  <a:cubicBezTo>
                    <a:pt x="1567" y="1116"/>
                    <a:pt x="1585" y="1097"/>
                    <a:pt x="1596" y="1075"/>
                  </a:cubicBezTo>
                  <a:cubicBezTo>
                    <a:pt x="1616" y="1040"/>
                    <a:pt x="1607" y="998"/>
                    <a:pt x="1580" y="973"/>
                  </a:cubicBezTo>
                  <a:cubicBezTo>
                    <a:pt x="1539" y="935"/>
                    <a:pt x="1470" y="932"/>
                    <a:pt x="1426" y="965"/>
                  </a:cubicBezTo>
                  <a:cubicBezTo>
                    <a:pt x="1405" y="981"/>
                    <a:pt x="1394" y="1003"/>
                    <a:pt x="1394" y="1030"/>
                  </a:cubicBezTo>
                  <a:cubicBezTo>
                    <a:pt x="1394" y="1054"/>
                    <a:pt x="1404" y="1066"/>
                    <a:pt x="1424" y="1067"/>
                  </a:cubicBezTo>
                  <a:cubicBezTo>
                    <a:pt x="1447" y="1068"/>
                    <a:pt x="1461" y="1057"/>
                    <a:pt x="1464" y="1035"/>
                  </a:cubicBezTo>
                  <a:cubicBezTo>
                    <a:pt x="1465" y="1019"/>
                    <a:pt x="1473" y="1007"/>
                    <a:pt x="1487" y="1007"/>
                  </a:cubicBezTo>
                  <a:cubicBezTo>
                    <a:pt x="1500" y="1006"/>
                    <a:pt x="1517" y="1009"/>
                    <a:pt x="1524" y="1017"/>
                  </a:cubicBezTo>
                  <a:cubicBezTo>
                    <a:pt x="1531" y="1025"/>
                    <a:pt x="1531" y="1043"/>
                    <a:pt x="1528" y="1055"/>
                  </a:cubicBezTo>
                  <a:cubicBezTo>
                    <a:pt x="1526" y="1065"/>
                    <a:pt x="1516" y="1074"/>
                    <a:pt x="1508" y="1081"/>
                  </a:cubicBezTo>
                  <a:cubicBezTo>
                    <a:pt x="1487" y="1099"/>
                    <a:pt x="1465" y="1116"/>
                    <a:pt x="1443" y="1132"/>
                  </a:cubicBezTo>
                  <a:cubicBezTo>
                    <a:pt x="1405" y="1159"/>
                    <a:pt x="1381" y="1193"/>
                    <a:pt x="1388" y="1243"/>
                  </a:cubicBezTo>
                  <a:cubicBezTo>
                    <a:pt x="1390" y="1267"/>
                    <a:pt x="1397" y="1277"/>
                    <a:pt x="1422" y="1277"/>
                  </a:cubicBezTo>
                  <a:cubicBezTo>
                    <a:pt x="1474" y="1277"/>
                    <a:pt x="1526" y="1277"/>
                    <a:pt x="1578" y="1277"/>
                  </a:cubicBezTo>
                  <a:cubicBezTo>
                    <a:pt x="1593" y="1277"/>
                    <a:pt x="1601" y="1270"/>
                    <a:pt x="1604" y="1256"/>
                  </a:cubicBezTo>
                  <a:cubicBezTo>
                    <a:pt x="1611" y="1231"/>
                    <a:pt x="1598" y="1215"/>
                    <a:pt x="1572" y="1215"/>
                  </a:cubicBezTo>
                  <a:cubicBezTo>
                    <a:pt x="1536" y="1215"/>
                    <a:pt x="1500" y="1215"/>
                    <a:pt x="1464" y="121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25" name="Freeform 6">
              <a:extLst>
                <a:ext uri="{FF2B5EF4-FFF2-40B4-BE49-F238E27FC236}">
                  <a16:creationId xmlns:a16="http://schemas.microsoft.com/office/drawing/2014/main" id="{5250D7BB-12A9-4D80-B804-CB693FB04741}"/>
                </a:ext>
              </a:extLst>
            </p:cNvPr>
            <p:cNvSpPr>
              <a:spLocks/>
            </p:cNvSpPr>
            <p:nvPr/>
          </p:nvSpPr>
          <p:spPr bwMode="auto">
            <a:xfrm>
              <a:off x="1473200" y="2438401"/>
              <a:ext cx="47625" cy="125413"/>
            </a:xfrm>
            <a:custGeom>
              <a:avLst/>
              <a:gdLst>
                <a:gd name="T0" fmla="*/ 1 w 136"/>
                <a:gd name="T1" fmla="*/ 175 h 353"/>
                <a:gd name="T2" fmla="*/ 1 w 136"/>
                <a:gd name="T3" fmla="*/ 65 h 353"/>
                <a:gd name="T4" fmla="*/ 65 w 136"/>
                <a:gd name="T5" fmla="*/ 1 h 353"/>
                <a:gd name="T6" fmla="*/ 134 w 136"/>
                <a:gd name="T7" fmla="*/ 60 h 353"/>
                <a:gd name="T8" fmla="*/ 134 w 136"/>
                <a:gd name="T9" fmla="*/ 292 h 353"/>
                <a:gd name="T10" fmla="*/ 64 w 136"/>
                <a:gd name="T11" fmla="*/ 352 h 353"/>
                <a:gd name="T12" fmla="*/ 1 w 136"/>
                <a:gd name="T13" fmla="*/ 287 h 353"/>
                <a:gd name="T14" fmla="*/ 0 w 136"/>
                <a:gd name="T15" fmla="*/ 275 h 353"/>
                <a:gd name="T16" fmla="*/ 0 w 136"/>
                <a:gd name="T17" fmla="*/ 175 h 353"/>
                <a:gd name="T18" fmla="*/ 1 w 136"/>
                <a:gd name="T19" fmla="*/ 1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353">
                  <a:moveTo>
                    <a:pt x="1" y="175"/>
                  </a:moveTo>
                  <a:cubicBezTo>
                    <a:pt x="1" y="138"/>
                    <a:pt x="0" y="102"/>
                    <a:pt x="1" y="65"/>
                  </a:cubicBezTo>
                  <a:cubicBezTo>
                    <a:pt x="2" y="24"/>
                    <a:pt x="25" y="2"/>
                    <a:pt x="65" y="1"/>
                  </a:cubicBezTo>
                  <a:cubicBezTo>
                    <a:pt x="106" y="0"/>
                    <a:pt x="132" y="20"/>
                    <a:pt x="134" y="60"/>
                  </a:cubicBezTo>
                  <a:cubicBezTo>
                    <a:pt x="136" y="137"/>
                    <a:pt x="136" y="215"/>
                    <a:pt x="134" y="292"/>
                  </a:cubicBezTo>
                  <a:cubicBezTo>
                    <a:pt x="132" y="333"/>
                    <a:pt x="105" y="353"/>
                    <a:pt x="64" y="352"/>
                  </a:cubicBezTo>
                  <a:cubicBezTo>
                    <a:pt x="24" y="350"/>
                    <a:pt x="3" y="328"/>
                    <a:pt x="1" y="287"/>
                  </a:cubicBezTo>
                  <a:cubicBezTo>
                    <a:pt x="0" y="283"/>
                    <a:pt x="0" y="279"/>
                    <a:pt x="0" y="275"/>
                  </a:cubicBezTo>
                  <a:cubicBezTo>
                    <a:pt x="0" y="241"/>
                    <a:pt x="0" y="208"/>
                    <a:pt x="0" y="175"/>
                  </a:cubicBezTo>
                  <a:cubicBezTo>
                    <a:pt x="0" y="175"/>
                    <a:pt x="0" y="175"/>
                    <a:pt x="1"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grpSp>
      <p:sp>
        <p:nvSpPr>
          <p:cNvPr id="126" name="Rectangle 125">
            <a:extLst>
              <a:ext uri="{FF2B5EF4-FFF2-40B4-BE49-F238E27FC236}">
                <a16:creationId xmlns:a16="http://schemas.microsoft.com/office/drawing/2014/main" id="{093132BA-FC09-49D7-A312-2D5724272FC1}"/>
              </a:ext>
            </a:extLst>
          </p:cNvPr>
          <p:cNvSpPr>
            <a:spLocks noChangeArrowheads="1"/>
          </p:cNvSpPr>
          <p:nvPr/>
        </p:nvSpPr>
        <p:spPr bwMode="auto">
          <a:xfrm>
            <a:off x="3038460" y="1853807"/>
            <a:ext cx="743793" cy="3077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2000" b="1" i="0" u="none" strike="noStrike" kern="1200" cap="none" spc="0" normalizeH="0" baseline="0" noProof="0">
                <a:ln>
                  <a:noFill/>
                </a:ln>
                <a:solidFill>
                  <a:srgbClr val="7FB439"/>
                </a:solidFill>
                <a:effectLst/>
                <a:uLnTx/>
                <a:uFillTx/>
                <a:latin typeface="Arial Black"/>
                <a:ea typeface="MS PGothic" pitchFamily="34" charset="-128"/>
                <a:cs typeface="Arial" pitchFamily="34" charset="0"/>
              </a:rPr>
              <a:t>~70</a:t>
            </a:r>
            <a:r>
              <a:rPr kumimoji="0" lang="en-US" sz="1600" b="1" i="0" u="none" strike="noStrike" kern="1200" cap="none" spc="0" normalizeH="0" baseline="0" noProof="0">
                <a:ln>
                  <a:noFill/>
                </a:ln>
                <a:solidFill>
                  <a:srgbClr val="7FB439"/>
                </a:solidFill>
                <a:effectLst/>
                <a:uLnTx/>
                <a:uFillTx/>
                <a:latin typeface="Arial Black"/>
                <a:ea typeface="MS PGothic" pitchFamily="34" charset="-128"/>
                <a:cs typeface="Arial" pitchFamily="34" charset="0"/>
              </a:rPr>
              <a:t>%</a:t>
            </a:r>
            <a:endParaRPr kumimoji="0" lang="en-US" sz="2000" b="1" i="0" u="none" strike="noStrike" kern="1200" cap="none" spc="0" normalizeH="0" baseline="0" noProof="0">
              <a:ln>
                <a:noFill/>
              </a:ln>
              <a:solidFill>
                <a:srgbClr val="7FB439"/>
              </a:solidFill>
              <a:effectLst/>
              <a:uLnTx/>
              <a:uFillTx/>
              <a:latin typeface="Arial Black"/>
              <a:ea typeface="MS PGothic" pitchFamily="34" charset="-128"/>
              <a:cs typeface="Arial" pitchFamily="34" charset="0"/>
            </a:endParaRPr>
          </a:p>
        </p:txBody>
      </p:sp>
      <p:sp>
        <p:nvSpPr>
          <p:cNvPr id="127" name="Rectangle 126">
            <a:extLst>
              <a:ext uri="{FF2B5EF4-FFF2-40B4-BE49-F238E27FC236}">
                <a16:creationId xmlns:a16="http://schemas.microsoft.com/office/drawing/2014/main" id="{A231FFA5-7044-45BE-8E43-01C97BC7776C}"/>
              </a:ext>
            </a:extLst>
          </p:cNvPr>
          <p:cNvSpPr>
            <a:spLocks noChangeArrowheads="1"/>
          </p:cNvSpPr>
          <p:nvPr/>
        </p:nvSpPr>
        <p:spPr bwMode="auto">
          <a:xfrm>
            <a:off x="2818847" y="2146722"/>
            <a:ext cx="1183016" cy="1692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S PGothic" pitchFamily="34" charset="-128"/>
                <a:cs typeface="Arial" pitchFamily="34" charset="0"/>
              </a:rPr>
              <a:t>IMPROVEMENT</a:t>
            </a:r>
          </a:p>
        </p:txBody>
      </p:sp>
      <p:sp>
        <p:nvSpPr>
          <p:cNvPr id="128" name="Rectangle 127">
            <a:extLst>
              <a:ext uri="{FF2B5EF4-FFF2-40B4-BE49-F238E27FC236}">
                <a16:creationId xmlns:a16="http://schemas.microsoft.com/office/drawing/2014/main" id="{87EDA64D-E9F9-47A0-A3DA-1A8FEEC2D7AC}"/>
              </a:ext>
            </a:extLst>
          </p:cNvPr>
          <p:cNvSpPr>
            <a:spLocks noChangeArrowheads="1"/>
          </p:cNvSpPr>
          <p:nvPr/>
        </p:nvSpPr>
        <p:spPr bwMode="auto">
          <a:xfrm>
            <a:off x="2432960" y="2278905"/>
            <a:ext cx="1954794" cy="350865"/>
          </a:xfrm>
          <a:prstGeom prst="rect">
            <a:avLst/>
          </a:prstGeom>
          <a:noFill/>
          <a:ln w="9525" algn="ctr">
            <a:noFill/>
            <a:miter lim="800000"/>
            <a:headEnd/>
            <a:tailEnd/>
          </a:ln>
        </p:spPr>
        <p:txBody>
          <a:bodyPr wrap="square" tIns="0" anchor="t">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kumimoji="0" lang="en-US" sz="1100" b="0" i="0" u="none" strike="noStrike" kern="1200" cap="none" spc="-30" normalizeH="0" baseline="0" noProof="0">
                <a:ln>
                  <a:noFill/>
                </a:ln>
                <a:solidFill>
                  <a:prstClr val="black"/>
                </a:solidFill>
                <a:effectLst/>
                <a:uLnTx/>
                <a:uFillTx/>
                <a:latin typeface="Arial" pitchFamily="34" charset="0"/>
                <a:ea typeface="MS PGothic" pitchFamily="34" charset="-128"/>
                <a:cs typeface="Arial" pitchFamily="34" charset="0"/>
              </a:rPr>
              <a:t>in energy efficiency               since 2004</a:t>
            </a:r>
          </a:p>
        </p:txBody>
      </p:sp>
      <p:sp>
        <p:nvSpPr>
          <p:cNvPr id="129" name="Freeform 10">
            <a:extLst>
              <a:ext uri="{FF2B5EF4-FFF2-40B4-BE49-F238E27FC236}">
                <a16:creationId xmlns:a16="http://schemas.microsoft.com/office/drawing/2014/main" id="{DB0DEC36-61CA-4D81-8F63-41D5D9A91CF5}"/>
              </a:ext>
            </a:extLst>
          </p:cNvPr>
          <p:cNvSpPr>
            <a:spLocks/>
          </p:cNvSpPr>
          <p:nvPr/>
        </p:nvSpPr>
        <p:spPr bwMode="auto">
          <a:xfrm rot="2040390">
            <a:off x="3266429" y="1249302"/>
            <a:ext cx="287856" cy="549732"/>
          </a:xfrm>
          <a:custGeom>
            <a:avLst/>
            <a:gdLst>
              <a:gd name="T0" fmla="*/ 205 w 501"/>
              <a:gd name="T1" fmla="*/ 961 h 961"/>
              <a:gd name="T2" fmla="*/ 186 w 501"/>
              <a:gd name="T3" fmla="*/ 924 h 961"/>
              <a:gd name="T4" fmla="*/ 220 w 501"/>
              <a:gd name="T5" fmla="*/ 626 h 961"/>
              <a:gd name="T6" fmla="*/ 225 w 501"/>
              <a:gd name="T7" fmla="*/ 584 h 961"/>
              <a:gd name="T8" fmla="*/ 213 w 501"/>
              <a:gd name="T9" fmla="*/ 584 h 961"/>
              <a:gd name="T10" fmla="*/ 42 w 501"/>
              <a:gd name="T11" fmla="*/ 584 h 961"/>
              <a:gd name="T12" fmla="*/ 13 w 501"/>
              <a:gd name="T13" fmla="*/ 538 h 961"/>
              <a:gd name="T14" fmla="*/ 270 w 501"/>
              <a:gd name="T15" fmla="*/ 22 h 961"/>
              <a:gd name="T16" fmla="*/ 274 w 501"/>
              <a:gd name="T17" fmla="*/ 14 h 961"/>
              <a:gd name="T18" fmla="*/ 301 w 501"/>
              <a:gd name="T19" fmla="*/ 3 h 961"/>
              <a:gd name="T20" fmla="*/ 320 w 501"/>
              <a:gd name="T21" fmla="*/ 27 h 961"/>
              <a:gd name="T22" fmla="*/ 314 w 501"/>
              <a:gd name="T23" fmla="*/ 92 h 961"/>
              <a:gd name="T24" fmla="*/ 293 w 501"/>
              <a:gd name="T25" fmla="*/ 279 h 961"/>
              <a:gd name="T26" fmla="*/ 280 w 501"/>
              <a:gd name="T27" fmla="*/ 385 h 961"/>
              <a:gd name="T28" fmla="*/ 279 w 501"/>
              <a:gd name="T29" fmla="*/ 395 h 961"/>
              <a:gd name="T30" fmla="*/ 290 w 501"/>
              <a:gd name="T31" fmla="*/ 395 h 961"/>
              <a:gd name="T32" fmla="*/ 472 w 501"/>
              <a:gd name="T33" fmla="*/ 395 h 961"/>
              <a:gd name="T34" fmla="*/ 498 w 501"/>
              <a:gd name="T35" fmla="*/ 423 h 961"/>
              <a:gd name="T36" fmla="*/ 494 w 501"/>
              <a:gd name="T37" fmla="*/ 434 h 961"/>
              <a:gd name="T38" fmla="*/ 236 w 501"/>
              <a:gd name="T39" fmla="*/ 942 h 961"/>
              <a:gd name="T40" fmla="*/ 218 w 501"/>
              <a:gd name="T41" fmla="*/ 961 h 961"/>
              <a:gd name="T42" fmla="*/ 205 w 501"/>
              <a:gd name="T43" fmla="*/ 96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1" h="961">
                <a:moveTo>
                  <a:pt x="205" y="961"/>
                </a:moveTo>
                <a:cubicBezTo>
                  <a:pt x="187" y="951"/>
                  <a:pt x="184" y="945"/>
                  <a:pt x="186" y="924"/>
                </a:cubicBezTo>
                <a:cubicBezTo>
                  <a:pt x="197" y="825"/>
                  <a:pt x="209" y="725"/>
                  <a:pt x="220" y="626"/>
                </a:cubicBezTo>
                <a:cubicBezTo>
                  <a:pt x="221" y="612"/>
                  <a:pt x="223" y="599"/>
                  <a:pt x="225" y="584"/>
                </a:cubicBezTo>
                <a:cubicBezTo>
                  <a:pt x="220" y="584"/>
                  <a:pt x="217" y="584"/>
                  <a:pt x="213" y="584"/>
                </a:cubicBezTo>
                <a:cubicBezTo>
                  <a:pt x="156" y="584"/>
                  <a:pt x="99" y="584"/>
                  <a:pt x="42" y="584"/>
                </a:cubicBezTo>
                <a:cubicBezTo>
                  <a:pt x="12" y="584"/>
                  <a:pt x="0" y="564"/>
                  <a:pt x="13" y="538"/>
                </a:cubicBezTo>
                <a:cubicBezTo>
                  <a:pt x="99" y="366"/>
                  <a:pt x="184" y="194"/>
                  <a:pt x="270" y="22"/>
                </a:cubicBezTo>
                <a:cubicBezTo>
                  <a:pt x="271" y="19"/>
                  <a:pt x="272" y="17"/>
                  <a:pt x="274" y="14"/>
                </a:cubicBezTo>
                <a:cubicBezTo>
                  <a:pt x="280" y="5"/>
                  <a:pt x="291" y="0"/>
                  <a:pt x="301" y="3"/>
                </a:cubicBezTo>
                <a:cubicBezTo>
                  <a:pt x="312" y="6"/>
                  <a:pt x="321" y="16"/>
                  <a:pt x="320" y="27"/>
                </a:cubicBezTo>
                <a:cubicBezTo>
                  <a:pt x="319" y="49"/>
                  <a:pt x="317" y="70"/>
                  <a:pt x="314" y="92"/>
                </a:cubicBezTo>
                <a:cubicBezTo>
                  <a:pt x="307" y="154"/>
                  <a:pt x="300" y="217"/>
                  <a:pt x="293" y="279"/>
                </a:cubicBezTo>
                <a:cubicBezTo>
                  <a:pt x="288" y="314"/>
                  <a:pt x="284" y="350"/>
                  <a:pt x="280" y="385"/>
                </a:cubicBezTo>
                <a:cubicBezTo>
                  <a:pt x="280" y="388"/>
                  <a:pt x="280" y="391"/>
                  <a:pt x="279" y="395"/>
                </a:cubicBezTo>
                <a:cubicBezTo>
                  <a:pt x="283" y="395"/>
                  <a:pt x="287" y="395"/>
                  <a:pt x="290" y="395"/>
                </a:cubicBezTo>
                <a:cubicBezTo>
                  <a:pt x="351" y="395"/>
                  <a:pt x="411" y="395"/>
                  <a:pt x="472" y="395"/>
                </a:cubicBezTo>
                <a:cubicBezTo>
                  <a:pt x="490" y="395"/>
                  <a:pt x="501" y="407"/>
                  <a:pt x="498" y="423"/>
                </a:cubicBezTo>
                <a:cubicBezTo>
                  <a:pt x="498" y="427"/>
                  <a:pt x="496" y="431"/>
                  <a:pt x="494" y="434"/>
                </a:cubicBezTo>
                <a:cubicBezTo>
                  <a:pt x="408" y="603"/>
                  <a:pt x="322" y="773"/>
                  <a:pt x="236" y="942"/>
                </a:cubicBezTo>
                <a:cubicBezTo>
                  <a:pt x="232" y="949"/>
                  <a:pt x="224" y="954"/>
                  <a:pt x="218" y="961"/>
                </a:cubicBezTo>
                <a:cubicBezTo>
                  <a:pt x="213" y="961"/>
                  <a:pt x="209" y="961"/>
                  <a:pt x="205" y="96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 </a:t>
            </a:r>
          </a:p>
        </p:txBody>
      </p:sp>
      <p:sp>
        <p:nvSpPr>
          <p:cNvPr id="130" name="Rectangle 129">
            <a:extLst>
              <a:ext uri="{FF2B5EF4-FFF2-40B4-BE49-F238E27FC236}">
                <a16:creationId xmlns:a16="http://schemas.microsoft.com/office/drawing/2014/main" id="{525F5527-EED4-4804-BF94-3A72EB0534B4}"/>
              </a:ext>
            </a:extLst>
          </p:cNvPr>
          <p:cNvSpPr>
            <a:spLocks noChangeArrowheads="1"/>
          </p:cNvSpPr>
          <p:nvPr/>
        </p:nvSpPr>
        <p:spPr bwMode="auto">
          <a:xfrm>
            <a:off x="5140911" y="1829618"/>
            <a:ext cx="1567426" cy="307777"/>
          </a:xfrm>
          <a:prstGeom prst="rect">
            <a:avLst/>
          </a:prstGeom>
          <a:noFill/>
          <a:ln w="9525" algn="ctr">
            <a:noFill/>
            <a:miter lim="800000"/>
            <a:headEnd/>
            <a:tailEnd/>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2000" b="1" i="0" u="none" strike="noStrike" kern="1200" cap="none" spc="0" normalizeH="0" baseline="0" noProof="0">
                <a:ln>
                  <a:noFill/>
                </a:ln>
                <a:solidFill>
                  <a:srgbClr val="7EB338"/>
                </a:solidFill>
                <a:effectLst/>
                <a:uLnTx/>
                <a:uFillTx/>
                <a:latin typeface="Arial Black"/>
                <a:ea typeface="+mn-ea"/>
                <a:cs typeface="Arial"/>
              </a:rPr>
              <a:t>~6,100</a:t>
            </a:r>
            <a:r>
              <a:rPr kumimoji="0" lang="en-US" sz="1400" b="1" i="0" u="none" strike="noStrike" kern="1200" cap="none" spc="0" normalizeH="0" baseline="0" noProof="0">
                <a:ln>
                  <a:noFill/>
                </a:ln>
                <a:solidFill>
                  <a:srgbClr val="7EB338"/>
                </a:solidFill>
                <a:effectLst/>
                <a:uLnTx/>
                <a:uFillTx/>
                <a:latin typeface="Arial Black"/>
                <a:ea typeface="+mn-ea"/>
                <a:cs typeface="Arial"/>
              </a:rPr>
              <a:t> </a:t>
            </a:r>
            <a:endParaRPr kumimoji="0" lang="en-US" sz="2000" b="1" i="0" u="none" strike="noStrike" kern="1200" cap="none" spc="0" normalizeH="0" baseline="0" noProof="0">
              <a:ln>
                <a:noFill/>
              </a:ln>
              <a:solidFill>
                <a:srgbClr val="7FB439"/>
              </a:solidFill>
              <a:effectLst/>
              <a:uLnTx/>
              <a:uFillTx/>
              <a:latin typeface="Arial Black"/>
              <a:ea typeface="MS PGothic" pitchFamily="34" charset="-128"/>
              <a:cs typeface="Arial" pitchFamily="34" charset="0"/>
            </a:endParaRPr>
          </a:p>
        </p:txBody>
      </p:sp>
      <p:sp>
        <p:nvSpPr>
          <p:cNvPr id="131" name="Rectangle 130">
            <a:extLst>
              <a:ext uri="{FF2B5EF4-FFF2-40B4-BE49-F238E27FC236}">
                <a16:creationId xmlns:a16="http://schemas.microsoft.com/office/drawing/2014/main" id="{D70911D5-C22F-49FE-A162-89FCBE14D69C}"/>
              </a:ext>
            </a:extLst>
          </p:cNvPr>
          <p:cNvSpPr>
            <a:spLocks noChangeArrowheads="1"/>
          </p:cNvSpPr>
          <p:nvPr/>
        </p:nvSpPr>
        <p:spPr bwMode="auto">
          <a:xfrm>
            <a:off x="5285608" y="2146722"/>
            <a:ext cx="1338508" cy="1692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S PGothic" pitchFamily="34" charset="-128"/>
                <a:cs typeface="Arial" pitchFamily="34" charset="0"/>
              </a:rPr>
              <a:t>SUSTAINABILITY</a:t>
            </a:r>
          </a:p>
        </p:txBody>
      </p:sp>
      <p:sp>
        <p:nvSpPr>
          <p:cNvPr id="132" name="Rectangle 131">
            <a:extLst>
              <a:ext uri="{FF2B5EF4-FFF2-40B4-BE49-F238E27FC236}">
                <a16:creationId xmlns:a16="http://schemas.microsoft.com/office/drawing/2014/main" id="{861930C6-C983-4AAD-B3EA-7F053D7CD545}"/>
              </a:ext>
            </a:extLst>
          </p:cNvPr>
          <p:cNvSpPr>
            <a:spLocks noChangeArrowheads="1"/>
          </p:cNvSpPr>
          <p:nvPr/>
        </p:nvSpPr>
        <p:spPr bwMode="auto">
          <a:xfrm>
            <a:off x="4977466" y="2306337"/>
            <a:ext cx="1954794" cy="198516"/>
          </a:xfrm>
          <a:prstGeom prst="rect">
            <a:avLst/>
          </a:prstGeom>
          <a:noFill/>
          <a:ln w="9525" algn="ctr">
            <a:noFill/>
            <a:miter lim="800000"/>
            <a:headEnd/>
            <a:tailEnd/>
          </a:ln>
        </p:spPr>
        <p:txBody>
          <a:bodyPr wrap="square" lIns="91440" tIns="0" rIns="91440" bIns="45720" anchor="t">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kumimoji="0" lang="en-US" sz="1100" b="0" i="0" u="none" strike="noStrike" kern="1200" cap="none" spc="-30" normalizeH="0" baseline="0" noProof="0">
                <a:ln>
                  <a:noFill/>
                </a:ln>
                <a:solidFill>
                  <a:srgbClr val="000000"/>
                </a:solidFill>
                <a:effectLst/>
                <a:uLnTx/>
                <a:uFillTx/>
                <a:latin typeface="Arial"/>
                <a:ea typeface="MS PGothic"/>
                <a:cs typeface="Arial"/>
              </a:rPr>
              <a:t>projects since 2004</a:t>
            </a:r>
          </a:p>
        </p:txBody>
      </p:sp>
      <p:grpSp>
        <p:nvGrpSpPr>
          <p:cNvPr id="133" name="Group 132">
            <a:extLst>
              <a:ext uri="{FF2B5EF4-FFF2-40B4-BE49-F238E27FC236}">
                <a16:creationId xmlns:a16="http://schemas.microsoft.com/office/drawing/2014/main" id="{7B4BAA50-F99B-463D-AF6D-326E7C0007B4}"/>
              </a:ext>
            </a:extLst>
          </p:cNvPr>
          <p:cNvGrpSpPr/>
          <p:nvPr/>
        </p:nvGrpSpPr>
        <p:grpSpPr>
          <a:xfrm>
            <a:off x="5707441" y="1287116"/>
            <a:ext cx="494842" cy="474104"/>
            <a:chOff x="-1138237" y="1852613"/>
            <a:chExt cx="1098549" cy="1052512"/>
          </a:xfrm>
          <a:solidFill>
            <a:srgbClr val="404040"/>
          </a:solidFill>
        </p:grpSpPr>
        <p:sp>
          <p:nvSpPr>
            <p:cNvPr id="134" name="Freeform 14">
              <a:extLst>
                <a:ext uri="{FF2B5EF4-FFF2-40B4-BE49-F238E27FC236}">
                  <a16:creationId xmlns:a16="http://schemas.microsoft.com/office/drawing/2014/main" id="{B3280BD5-E5D8-4340-87BF-63583259B74C}"/>
                </a:ext>
              </a:extLst>
            </p:cNvPr>
            <p:cNvSpPr>
              <a:spLocks/>
            </p:cNvSpPr>
            <p:nvPr/>
          </p:nvSpPr>
          <p:spPr bwMode="auto">
            <a:xfrm>
              <a:off x="-382588" y="2192338"/>
              <a:ext cx="342900" cy="539750"/>
            </a:xfrm>
            <a:custGeom>
              <a:avLst/>
              <a:gdLst>
                <a:gd name="T0" fmla="*/ 613 w 613"/>
                <a:gd name="T1" fmla="*/ 461 h 964"/>
                <a:gd name="T2" fmla="*/ 555 w 613"/>
                <a:gd name="T3" fmla="*/ 576 h 964"/>
                <a:gd name="T4" fmla="*/ 346 w 613"/>
                <a:gd name="T5" fmla="*/ 944 h 964"/>
                <a:gd name="T6" fmla="*/ 335 w 613"/>
                <a:gd name="T7" fmla="*/ 964 h 964"/>
                <a:gd name="T8" fmla="*/ 334 w 613"/>
                <a:gd name="T9" fmla="*/ 954 h 964"/>
                <a:gd name="T10" fmla="*/ 283 w 613"/>
                <a:gd name="T11" fmla="*/ 702 h 964"/>
                <a:gd name="T12" fmla="*/ 5 w 613"/>
                <a:gd name="T13" fmla="*/ 251 h 964"/>
                <a:gd name="T14" fmla="*/ 0 w 613"/>
                <a:gd name="T15" fmla="*/ 241 h 964"/>
                <a:gd name="T16" fmla="*/ 387 w 613"/>
                <a:gd name="T17" fmla="*/ 0 h 964"/>
                <a:gd name="T18" fmla="*/ 392 w 613"/>
                <a:gd name="T19" fmla="*/ 3 h 964"/>
                <a:gd name="T20" fmla="*/ 558 w 613"/>
                <a:gd name="T21" fmla="*/ 270 h 964"/>
                <a:gd name="T22" fmla="*/ 613 w 613"/>
                <a:gd name="T23" fmla="*/ 412 h 964"/>
                <a:gd name="T24" fmla="*/ 613 w 613"/>
                <a:gd name="T25" fmla="*/ 461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3" h="964">
                  <a:moveTo>
                    <a:pt x="613" y="461"/>
                  </a:moveTo>
                  <a:cubicBezTo>
                    <a:pt x="594" y="500"/>
                    <a:pt x="576" y="539"/>
                    <a:pt x="555" y="576"/>
                  </a:cubicBezTo>
                  <a:cubicBezTo>
                    <a:pt x="486" y="699"/>
                    <a:pt x="416" y="822"/>
                    <a:pt x="346" y="944"/>
                  </a:cubicBezTo>
                  <a:cubicBezTo>
                    <a:pt x="343" y="950"/>
                    <a:pt x="340" y="955"/>
                    <a:pt x="335" y="964"/>
                  </a:cubicBezTo>
                  <a:cubicBezTo>
                    <a:pt x="335" y="958"/>
                    <a:pt x="334" y="956"/>
                    <a:pt x="334" y="954"/>
                  </a:cubicBezTo>
                  <a:cubicBezTo>
                    <a:pt x="355" y="863"/>
                    <a:pt x="332" y="780"/>
                    <a:pt x="283" y="702"/>
                  </a:cubicBezTo>
                  <a:cubicBezTo>
                    <a:pt x="190" y="552"/>
                    <a:pt x="98" y="401"/>
                    <a:pt x="5" y="251"/>
                  </a:cubicBezTo>
                  <a:cubicBezTo>
                    <a:pt x="3" y="248"/>
                    <a:pt x="2" y="245"/>
                    <a:pt x="0" y="241"/>
                  </a:cubicBezTo>
                  <a:cubicBezTo>
                    <a:pt x="130" y="161"/>
                    <a:pt x="258" y="80"/>
                    <a:pt x="387" y="0"/>
                  </a:cubicBezTo>
                  <a:cubicBezTo>
                    <a:pt x="389" y="1"/>
                    <a:pt x="391" y="2"/>
                    <a:pt x="392" y="3"/>
                  </a:cubicBezTo>
                  <a:cubicBezTo>
                    <a:pt x="447" y="92"/>
                    <a:pt x="503" y="181"/>
                    <a:pt x="558" y="270"/>
                  </a:cubicBezTo>
                  <a:cubicBezTo>
                    <a:pt x="585" y="314"/>
                    <a:pt x="603" y="361"/>
                    <a:pt x="613" y="412"/>
                  </a:cubicBezTo>
                  <a:cubicBezTo>
                    <a:pt x="613" y="428"/>
                    <a:pt x="613" y="445"/>
                    <a:pt x="613" y="4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35" name="Freeform 15">
              <a:extLst>
                <a:ext uri="{FF2B5EF4-FFF2-40B4-BE49-F238E27FC236}">
                  <a16:creationId xmlns:a16="http://schemas.microsoft.com/office/drawing/2014/main" id="{FD03CD86-3DD0-4041-9E70-967059FCE46D}"/>
                </a:ext>
              </a:extLst>
            </p:cNvPr>
            <p:cNvSpPr>
              <a:spLocks/>
            </p:cNvSpPr>
            <p:nvPr/>
          </p:nvSpPr>
          <p:spPr bwMode="auto">
            <a:xfrm>
              <a:off x="-1116013" y="2501900"/>
              <a:ext cx="441325" cy="311150"/>
            </a:xfrm>
            <a:custGeom>
              <a:avLst/>
              <a:gdLst>
                <a:gd name="T0" fmla="*/ 789 w 789"/>
                <a:gd name="T1" fmla="*/ 555 h 557"/>
                <a:gd name="T2" fmla="*/ 775 w 789"/>
                <a:gd name="T3" fmla="*/ 556 h 557"/>
                <a:gd name="T4" fmla="*/ 443 w 789"/>
                <a:gd name="T5" fmla="*/ 554 h 557"/>
                <a:gd name="T6" fmla="*/ 286 w 789"/>
                <a:gd name="T7" fmla="*/ 503 h 557"/>
                <a:gd name="T8" fmla="*/ 252 w 789"/>
                <a:gd name="T9" fmla="*/ 465 h 557"/>
                <a:gd name="T10" fmla="*/ 5 w 789"/>
                <a:gd name="T11" fmla="*/ 11 h 557"/>
                <a:gd name="T12" fmla="*/ 0 w 789"/>
                <a:gd name="T13" fmla="*/ 0 h 557"/>
                <a:gd name="T14" fmla="*/ 65 w 789"/>
                <a:gd name="T15" fmla="*/ 48 h 557"/>
                <a:gd name="T16" fmla="*/ 244 w 789"/>
                <a:gd name="T17" fmla="*/ 93 h 557"/>
                <a:gd name="T18" fmla="*/ 777 w 789"/>
                <a:gd name="T19" fmla="*/ 97 h 557"/>
                <a:gd name="T20" fmla="*/ 789 w 789"/>
                <a:gd name="T21" fmla="*/ 98 h 557"/>
                <a:gd name="T22" fmla="*/ 789 w 789"/>
                <a:gd name="T23" fmla="*/ 55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557">
                  <a:moveTo>
                    <a:pt x="789" y="555"/>
                  </a:moveTo>
                  <a:cubicBezTo>
                    <a:pt x="783" y="555"/>
                    <a:pt x="779" y="556"/>
                    <a:pt x="775" y="556"/>
                  </a:cubicBezTo>
                  <a:cubicBezTo>
                    <a:pt x="664" y="556"/>
                    <a:pt x="553" y="557"/>
                    <a:pt x="443" y="554"/>
                  </a:cubicBezTo>
                  <a:cubicBezTo>
                    <a:pt x="386" y="553"/>
                    <a:pt x="331" y="539"/>
                    <a:pt x="286" y="503"/>
                  </a:cubicBezTo>
                  <a:cubicBezTo>
                    <a:pt x="273" y="493"/>
                    <a:pt x="260" y="480"/>
                    <a:pt x="252" y="465"/>
                  </a:cubicBezTo>
                  <a:cubicBezTo>
                    <a:pt x="169" y="314"/>
                    <a:pt x="87" y="163"/>
                    <a:pt x="5" y="11"/>
                  </a:cubicBezTo>
                  <a:cubicBezTo>
                    <a:pt x="4" y="8"/>
                    <a:pt x="2" y="4"/>
                    <a:pt x="0" y="0"/>
                  </a:cubicBezTo>
                  <a:cubicBezTo>
                    <a:pt x="23" y="17"/>
                    <a:pt x="43" y="34"/>
                    <a:pt x="65" y="48"/>
                  </a:cubicBezTo>
                  <a:cubicBezTo>
                    <a:pt x="120" y="81"/>
                    <a:pt x="180" y="93"/>
                    <a:pt x="244" y="93"/>
                  </a:cubicBezTo>
                  <a:cubicBezTo>
                    <a:pt x="422" y="94"/>
                    <a:pt x="599" y="95"/>
                    <a:pt x="777" y="97"/>
                  </a:cubicBezTo>
                  <a:cubicBezTo>
                    <a:pt x="780" y="97"/>
                    <a:pt x="784" y="97"/>
                    <a:pt x="789" y="98"/>
                  </a:cubicBezTo>
                  <a:cubicBezTo>
                    <a:pt x="789" y="250"/>
                    <a:pt x="789" y="402"/>
                    <a:pt x="789" y="5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36" name="Freeform 16">
              <a:extLst>
                <a:ext uri="{FF2B5EF4-FFF2-40B4-BE49-F238E27FC236}">
                  <a16:creationId xmlns:a16="http://schemas.microsoft.com/office/drawing/2014/main" id="{B513018A-7A23-45E2-9C06-B3D759B0D237}"/>
                </a:ext>
              </a:extLst>
            </p:cNvPr>
            <p:cNvSpPr>
              <a:spLocks/>
            </p:cNvSpPr>
            <p:nvPr/>
          </p:nvSpPr>
          <p:spPr bwMode="auto">
            <a:xfrm>
              <a:off x="-957263" y="1852613"/>
              <a:ext cx="487362" cy="365125"/>
            </a:xfrm>
            <a:custGeom>
              <a:avLst/>
              <a:gdLst>
                <a:gd name="T0" fmla="*/ 401 w 869"/>
                <a:gd name="T1" fmla="*/ 649 h 649"/>
                <a:gd name="T2" fmla="*/ 0 w 869"/>
                <a:gd name="T3" fmla="*/ 427 h 649"/>
                <a:gd name="T4" fmla="*/ 24 w 869"/>
                <a:gd name="T5" fmla="*/ 384 h 649"/>
                <a:gd name="T6" fmla="*/ 168 w 869"/>
                <a:gd name="T7" fmla="*/ 128 h 649"/>
                <a:gd name="T8" fmla="*/ 289 w 869"/>
                <a:gd name="T9" fmla="*/ 13 h 649"/>
                <a:gd name="T10" fmla="*/ 345 w 869"/>
                <a:gd name="T11" fmla="*/ 1 h 649"/>
                <a:gd name="T12" fmla="*/ 868 w 869"/>
                <a:gd name="T13" fmla="*/ 0 h 649"/>
                <a:gd name="T14" fmla="*/ 869 w 869"/>
                <a:gd name="T15" fmla="*/ 7 h 649"/>
                <a:gd name="T16" fmla="*/ 862 w 869"/>
                <a:gd name="T17" fmla="*/ 11 h 649"/>
                <a:gd name="T18" fmla="*/ 669 w 869"/>
                <a:gd name="T19" fmla="*/ 174 h 649"/>
                <a:gd name="T20" fmla="*/ 407 w 869"/>
                <a:gd name="T21" fmla="*/ 640 h 649"/>
                <a:gd name="T22" fmla="*/ 401 w 869"/>
                <a:gd name="T23" fmla="*/ 64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9" h="649">
                  <a:moveTo>
                    <a:pt x="401" y="649"/>
                  </a:moveTo>
                  <a:cubicBezTo>
                    <a:pt x="267" y="575"/>
                    <a:pt x="134" y="501"/>
                    <a:pt x="0" y="427"/>
                  </a:cubicBezTo>
                  <a:cubicBezTo>
                    <a:pt x="8" y="411"/>
                    <a:pt x="16" y="398"/>
                    <a:pt x="24" y="384"/>
                  </a:cubicBezTo>
                  <a:cubicBezTo>
                    <a:pt x="72" y="299"/>
                    <a:pt x="118" y="213"/>
                    <a:pt x="168" y="128"/>
                  </a:cubicBezTo>
                  <a:cubicBezTo>
                    <a:pt x="197" y="79"/>
                    <a:pt x="234" y="36"/>
                    <a:pt x="289" y="13"/>
                  </a:cubicBezTo>
                  <a:cubicBezTo>
                    <a:pt x="306" y="6"/>
                    <a:pt x="326" y="1"/>
                    <a:pt x="345" y="1"/>
                  </a:cubicBezTo>
                  <a:cubicBezTo>
                    <a:pt x="520" y="0"/>
                    <a:pt x="694" y="0"/>
                    <a:pt x="868" y="0"/>
                  </a:cubicBezTo>
                  <a:cubicBezTo>
                    <a:pt x="868" y="2"/>
                    <a:pt x="869" y="5"/>
                    <a:pt x="869" y="7"/>
                  </a:cubicBezTo>
                  <a:cubicBezTo>
                    <a:pt x="867" y="8"/>
                    <a:pt x="865" y="10"/>
                    <a:pt x="862" y="11"/>
                  </a:cubicBezTo>
                  <a:cubicBezTo>
                    <a:pt x="774" y="37"/>
                    <a:pt x="713" y="95"/>
                    <a:pt x="669" y="174"/>
                  </a:cubicBezTo>
                  <a:cubicBezTo>
                    <a:pt x="582" y="329"/>
                    <a:pt x="494" y="485"/>
                    <a:pt x="407" y="640"/>
                  </a:cubicBezTo>
                  <a:cubicBezTo>
                    <a:pt x="405" y="643"/>
                    <a:pt x="404" y="646"/>
                    <a:pt x="401" y="6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37" name="Freeform 17">
              <a:extLst>
                <a:ext uri="{FF2B5EF4-FFF2-40B4-BE49-F238E27FC236}">
                  <a16:creationId xmlns:a16="http://schemas.microsoft.com/office/drawing/2014/main" id="{208802B9-DC7F-4647-AFCE-2EBA9B064B70}"/>
                </a:ext>
              </a:extLst>
            </p:cNvPr>
            <p:cNvSpPr>
              <a:spLocks/>
            </p:cNvSpPr>
            <p:nvPr/>
          </p:nvSpPr>
          <p:spPr bwMode="auto">
            <a:xfrm>
              <a:off x="-1138237" y="2190750"/>
              <a:ext cx="368300" cy="331787"/>
            </a:xfrm>
            <a:custGeom>
              <a:avLst/>
              <a:gdLst>
                <a:gd name="T0" fmla="*/ 657 w 657"/>
                <a:gd name="T1" fmla="*/ 392 h 592"/>
                <a:gd name="T2" fmla="*/ 537 w 657"/>
                <a:gd name="T3" fmla="*/ 327 h 592"/>
                <a:gd name="T4" fmla="*/ 526 w 657"/>
                <a:gd name="T5" fmla="*/ 345 h 592"/>
                <a:gd name="T6" fmla="*/ 385 w 657"/>
                <a:gd name="T7" fmla="*/ 576 h 592"/>
                <a:gd name="T8" fmla="*/ 356 w 657"/>
                <a:gd name="T9" fmla="*/ 592 h 592"/>
                <a:gd name="T10" fmla="*/ 160 w 657"/>
                <a:gd name="T11" fmla="*/ 568 h 592"/>
                <a:gd name="T12" fmla="*/ 7 w 657"/>
                <a:gd name="T13" fmla="*/ 405 h 592"/>
                <a:gd name="T14" fmla="*/ 18 w 657"/>
                <a:gd name="T15" fmla="*/ 328 h 592"/>
                <a:gd name="T16" fmla="*/ 127 w 657"/>
                <a:gd name="T17" fmla="*/ 118 h 592"/>
                <a:gd name="T18" fmla="*/ 137 w 657"/>
                <a:gd name="T19" fmla="*/ 99 h 592"/>
                <a:gd name="T20" fmla="*/ 18 w 657"/>
                <a:gd name="T21" fmla="*/ 5 h 592"/>
                <a:gd name="T22" fmla="*/ 35 w 657"/>
                <a:gd name="T23" fmla="*/ 3 h 592"/>
                <a:gd name="T24" fmla="*/ 431 w 657"/>
                <a:gd name="T25" fmla="*/ 0 h 592"/>
                <a:gd name="T26" fmla="*/ 454 w 657"/>
                <a:gd name="T27" fmla="*/ 11 h 592"/>
                <a:gd name="T28" fmla="*/ 652 w 657"/>
                <a:gd name="T29" fmla="*/ 379 h 592"/>
                <a:gd name="T30" fmla="*/ 657 w 657"/>
                <a:gd name="T31" fmla="*/ 39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7" h="592">
                  <a:moveTo>
                    <a:pt x="657" y="392"/>
                  </a:moveTo>
                  <a:cubicBezTo>
                    <a:pt x="615" y="369"/>
                    <a:pt x="577" y="348"/>
                    <a:pt x="537" y="327"/>
                  </a:cubicBezTo>
                  <a:cubicBezTo>
                    <a:pt x="533" y="333"/>
                    <a:pt x="529" y="339"/>
                    <a:pt x="526" y="345"/>
                  </a:cubicBezTo>
                  <a:cubicBezTo>
                    <a:pt x="479" y="422"/>
                    <a:pt x="431" y="499"/>
                    <a:pt x="385" y="576"/>
                  </a:cubicBezTo>
                  <a:cubicBezTo>
                    <a:pt x="377" y="588"/>
                    <a:pt x="370" y="592"/>
                    <a:pt x="356" y="592"/>
                  </a:cubicBezTo>
                  <a:cubicBezTo>
                    <a:pt x="290" y="590"/>
                    <a:pt x="223" y="592"/>
                    <a:pt x="160" y="568"/>
                  </a:cubicBezTo>
                  <a:cubicBezTo>
                    <a:pt x="83" y="539"/>
                    <a:pt x="29" y="487"/>
                    <a:pt x="7" y="405"/>
                  </a:cubicBezTo>
                  <a:cubicBezTo>
                    <a:pt x="0" y="378"/>
                    <a:pt x="6" y="352"/>
                    <a:pt x="18" y="328"/>
                  </a:cubicBezTo>
                  <a:cubicBezTo>
                    <a:pt x="54" y="258"/>
                    <a:pt x="91" y="188"/>
                    <a:pt x="127" y="118"/>
                  </a:cubicBezTo>
                  <a:cubicBezTo>
                    <a:pt x="130" y="112"/>
                    <a:pt x="133" y="106"/>
                    <a:pt x="137" y="99"/>
                  </a:cubicBezTo>
                  <a:cubicBezTo>
                    <a:pt x="98" y="68"/>
                    <a:pt x="59" y="38"/>
                    <a:pt x="18" y="5"/>
                  </a:cubicBezTo>
                  <a:cubicBezTo>
                    <a:pt x="26" y="4"/>
                    <a:pt x="31" y="3"/>
                    <a:pt x="35" y="3"/>
                  </a:cubicBezTo>
                  <a:cubicBezTo>
                    <a:pt x="167" y="2"/>
                    <a:pt x="299" y="1"/>
                    <a:pt x="431" y="0"/>
                  </a:cubicBezTo>
                  <a:cubicBezTo>
                    <a:pt x="440" y="0"/>
                    <a:pt x="448" y="0"/>
                    <a:pt x="454" y="11"/>
                  </a:cubicBezTo>
                  <a:cubicBezTo>
                    <a:pt x="519" y="134"/>
                    <a:pt x="585" y="256"/>
                    <a:pt x="652" y="379"/>
                  </a:cubicBezTo>
                  <a:cubicBezTo>
                    <a:pt x="653" y="381"/>
                    <a:pt x="654" y="384"/>
                    <a:pt x="657" y="3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38" name="Freeform 18">
              <a:extLst>
                <a:ext uri="{FF2B5EF4-FFF2-40B4-BE49-F238E27FC236}">
                  <a16:creationId xmlns:a16="http://schemas.microsoft.com/office/drawing/2014/main" id="{147D6752-9F5F-4BEA-8CEA-FC33005FAB3A}"/>
                </a:ext>
              </a:extLst>
            </p:cNvPr>
            <p:cNvSpPr>
              <a:spLocks/>
            </p:cNvSpPr>
            <p:nvPr/>
          </p:nvSpPr>
          <p:spPr bwMode="auto">
            <a:xfrm>
              <a:off x="-577850" y="1873250"/>
              <a:ext cx="382587" cy="333375"/>
            </a:xfrm>
            <a:custGeom>
              <a:avLst/>
              <a:gdLst>
                <a:gd name="T0" fmla="*/ 684 w 684"/>
                <a:gd name="T1" fmla="*/ 222 h 594"/>
                <a:gd name="T2" fmla="*/ 589 w 684"/>
                <a:gd name="T3" fmla="*/ 397 h 594"/>
                <a:gd name="T4" fmla="*/ 489 w 684"/>
                <a:gd name="T5" fmla="*/ 580 h 594"/>
                <a:gd name="T6" fmla="*/ 470 w 684"/>
                <a:gd name="T7" fmla="*/ 593 h 594"/>
                <a:gd name="T8" fmla="*/ 42 w 684"/>
                <a:gd name="T9" fmla="*/ 594 h 594"/>
                <a:gd name="T10" fmla="*/ 41 w 684"/>
                <a:gd name="T11" fmla="*/ 586 h 594"/>
                <a:gd name="T12" fmla="*/ 151 w 684"/>
                <a:gd name="T13" fmla="*/ 514 h 594"/>
                <a:gd name="T14" fmla="*/ 132 w 684"/>
                <a:gd name="T15" fmla="*/ 478 h 594"/>
                <a:gd name="T16" fmla="*/ 6 w 684"/>
                <a:gd name="T17" fmla="*/ 258 h 594"/>
                <a:gd name="T18" fmla="*/ 6 w 684"/>
                <a:gd name="T19" fmla="*/ 230 h 594"/>
                <a:gd name="T20" fmla="*/ 122 w 684"/>
                <a:gd name="T21" fmla="*/ 68 h 594"/>
                <a:gd name="T22" fmla="*/ 312 w 684"/>
                <a:gd name="T23" fmla="*/ 6 h 594"/>
                <a:gd name="T24" fmla="*/ 404 w 684"/>
                <a:gd name="T25" fmla="*/ 62 h 594"/>
                <a:gd name="T26" fmla="*/ 534 w 684"/>
                <a:gd name="T27" fmla="*/ 260 h 594"/>
                <a:gd name="T28" fmla="*/ 563 w 684"/>
                <a:gd name="T29" fmla="*/ 268 h 594"/>
                <a:gd name="T30" fmla="*/ 664 w 684"/>
                <a:gd name="T31" fmla="*/ 225 h 594"/>
                <a:gd name="T32" fmla="*/ 681 w 684"/>
                <a:gd name="T33" fmla="*/ 218 h 594"/>
                <a:gd name="T34" fmla="*/ 684 w 684"/>
                <a:gd name="T35" fmla="*/ 222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4" h="594">
                  <a:moveTo>
                    <a:pt x="684" y="222"/>
                  </a:moveTo>
                  <a:cubicBezTo>
                    <a:pt x="652" y="280"/>
                    <a:pt x="620" y="339"/>
                    <a:pt x="589" y="397"/>
                  </a:cubicBezTo>
                  <a:cubicBezTo>
                    <a:pt x="556" y="458"/>
                    <a:pt x="523" y="519"/>
                    <a:pt x="489" y="580"/>
                  </a:cubicBezTo>
                  <a:cubicBezTo>
                    <a:pt x="486" y="586"/>
                    <a:pt x="476" y="593"/>
                    <a:pt x="470" y="593"/>
                  </a:cubicBezTo>
                  <a:cubicBezTo>
                    <a:pt x="327" y="594"/>
                    <a:pt x="185" y="594"/>
                    <a:pt x="42" y="594"/>
                  </a:cubicBezTo>
                  <a:cubicBezTo>
                    <a:pt x="42" y="591"/>
                    <a:pt x="41" y="588"/>
                    <a:pt x="41" y="586"/>
                  </a:cubicBezTo>
                  <a:cubicBezTo>
                    <a:pt x="77" y="562"/>
                    <a:pt x="114" y="538"/>
                    <a:pt x="151" y="514"/>
                  </a:cubicBezTo>
                  <a:cubicBezTo>
                    <a:pt x="144" y="502"/>
                    <a:pt x="138" y="490"/>
                    <a:pt x="132" y="478"/>
                  </a:cubicBezTo>
                  <a:cubicBezTo>
                    <a:pt x="90" y="405"/>
                    <a:pt x="48" y="331"/>
                    <a:pt x="6" y="258"/>
                  </a:cubicBezTo>
                  <a:cubicBezTo>
                    <a:pt x="0" y="248"/>
                    <a:pt x="1" y="240"/>
                    <a:pt x="6" y="230"/>
                  </a:cubicBezTo>
                  <a:cubicBezTo>
                    <a:pt x="40" y="172"/>
                    <a:pt x="72" y="113"/>
                    <a:pt x="122" y="68"/>
                  </a:cubicBezTo>
                  <a:cubicBezTo>
                    <a:pt x="176" y="20"/>
                    <a:pt x="241" y="0"/>
                    <a:pt x="312" y="6"/>
                  </a:cubicBezTo>
                  <a:cubicBezTo>
                    <a:pt x="351" y="10"/>
                    <a:pt x="382" y="30"/>
                    <a:pt x="404" y="62"/>
                  </a:cubicBezTo>
                  <a:cubicBezTo>
                    <a:pt x="448" y="128"/>
                    <a:pt x="491" y="193"/>
                    <a:pt x="534" y="260"/>
                  </a:cubicBezTo>
                  <a:cubicBezTo>
                    <a:pt x="542" y="272"/>
                    <a:pt x="549" y="275"/>
                    <a:pt x="563" y="268"/>
                  </a:cubicBezTo>
                  <a:cubicBezTo>
                    <a:pt x="596" y="253"/>
                    <a:pt x="630" y="239"/>
                    <a:pt x="664" y="225"/>
                  </a:cubicBezTo>
                  <a:cubicBezTo>
                    <a:pt x="670" y="222"/>
                    <a:pt x="676" y="220"/>
                    <a:pt x="681" y="218"/>
                  </a:cubicBezTo>
                  <a:cubicBezTo>
                    <a:pt x="682" y="219"/>
                    <a:pt x="683" y="221"/>
                    <a:pt x="684" y="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39" name="Freeform 19">
              <a:extLst>
                <a:ext uri="{FF2B5EF4-FFF2-40B4-BE49-F238E27FC236}">
                  <a16:creationId xmlns:a16="http://schemas.microsoft.com/office/drawing/2014/main" id="{3CEB03F4-007B-4946-A94B-47A770E9B9C0}"/>
                </a:ext>
              </a:extLst>
            </p:cNvPr>
            <p:cNvSpPr>
              <a:spLocks/>
            </p:cNvSpPr>
            <p:nvPr/>
          </p:nvSpPr>
          <p:spPr bwMode="auto">
            <a:xfrm>
              <a:off x="-577850" y="2486025"/>
              <a:ext cx="363537" cy="419100"/>
            </a:xfrm>
            <a:custGeom>
              <a:avLst/>
              <a:gdLst>
                <a:gd name="T0" fmla="*/ 231 w 649"/>
                <a:gd name="T1" fmla="*/ 748 h 748"/>
                <a:gd name="T2" fmla="*/ 219 w 649"/>
                <a:gd name="T3" fmla="*/ 731 h 748"/>
                <a:gd name="T4" fmla="*/ 7 w 649"/>
                <a:gd name="T5" fmla="*/ 398 h 748"/>
                <a:gd name="T6" fmla="*/ 6 w 649"/>
                <a:gd name="T7" fmla="*/ 373 h 748"/>
                <a:gd name="T8" fmla="*/ 210 w 649"/>
                <a:gd name="T9" fmla="*/ 15 h 748"/>
                <a:gd name="T10" fmla="*/ 220 w 649"/>
                <a:gd name="T11" fmla="*/ 0 h 748"/>
                <a:gd name="T12" fmla="*/ 229 w 649"/>
                <a:gd name="T13" fmla="*/ 135 h 748"/>
                <a:gd name="T14" fmla="*/ 250 w 649"/>
                <a:gd name="T15" fmla="*/ 135 h 748"/>
                <a:gd name="T16" fmla="*/ 521 w 649"/>
                <a:gd name="T17" fmla="*/ 132 h 748"/>
                <a:gd name="T18" fmla="*/ 548 w 649"/>
                <a:gd name="T19" fmla="*/ 147 h 748"/>
                <a:gd name="T20" fmla="*/ 634 w 649"/>
                <a:gd name="T21" fmla="*/ 331 h 748"/>
                <a:gd name="T22" fmla="*/ 592 w 649"/>
                <a:gd name="T23" fmla="*/ 526 h 748"/>
                <a:gd name="T24" fmla="*/ 485 w 649"/>
                <a:gd name="T25" fmla="*/ 577 h 748"/>
                <a:gd name="T26" fmla="*/ 266 w 649"/>
                <a:gd name="T27" fmla="*/ 593 h 748"/>
                <a:gd name="T28" fmla="*/ 245 w 649"/>
                <a:gd name="T29" fmla="*/ 614 h 748"/>
                <a:gd name="T30" fmla="*/ 231 w 649"/>
                <a:gd name="T31" fmla="*/ 74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9" h="748">
                  <a:moveTo>
                    <a:pt x="231" y="748"/>
                  </a:moveTo>
                  <a:cubicBezTo>
                    <a:pt x="225" y="739"/>
                    <a:pt x="222" y="735"/>
                    <a:pt x="219" y="731"/>
                  </a:cubicBezTo>
                  <a:cubicBezTo>
                    <a:pt x="149" y="620"/>
                    <a:pt x="78" y="509"/>
                    <a:pt x="7" y="398"/>
                  </a:cubicBezTo>
                  <a:cubicBezTo>
                    <a:pt x="1" y="389"/>
                    <a:pt x="0" y="383"/>
                    <a:pt x="6" y="373"/>
                  </a:cubicBezTo>
                  <a:cubicBezTo>
                    <a:pt x="74" y="254"/>
                    <a:pt x="142" y="134"/>
                    <a:pt x="210" y="15"/>
                  </a:cubicBezTo>
                  <a:cubicBezTo>
                    <a:pt x="212" y="11"/>
                    <a:pt x="215" y="7"/>
                    <a:pt x="220" y="0"/>
                  </a:cubicBezTo>
                  <a:cubicBezTo>
                    <a:pt x="223" y="47"/>
                    <a:pt x="226" y="90"/>
                    <a:pt x="229" y="135"/>
                  </a:cubicBezTo>
                  <a:cubicBezTo>
                    <a:pt x="236" y="135"/>
                    <a:pt x="243" y="135"/>
                    <a:pt x="250" y="135"/>
                  </a:cubicBezTo>
                  <a:cubicBezTo>
                    <a:pt x="340" y="134"/>
                    <a:pt x="431" y="134"/>
                    <a:pt x="521" y="132"/>
                  </a:cubicBezTo>
                  <a:cubicBezTo>
                    <a:pt x="534" y="132"/>
                    <a:pt x="542" y="136"/>
                    <a:pt x="548" y="147"/>
                  </a:cubicBezTo>
                  <a:cubicBezTo>
                    <a:pt x="583" y="206"/>
                    <a:pt x="621" y="263"/>
                    <a:pt x="634" y="331"/>
                  </a:cubicBezTo>
                  <a:cubicBezTo>
                    <a:pt x="649" y="402"/>
                    <a:pt x="634" y="468"/>
                    <a:pt x="592" y="526"/>
                  </a:cubicBezTo>
                  <a:cubicBezTo>
                    <a:pt x="566" y="562"/>
                    <a:pt x="528" y="574"/>
                    <a:pt x="485" y="577"/>
                  </a:cubicBezTo>
                  <a:cubicBezTo>
                    <a:pt x="412" y="582"/>
                    <a:pt x="339" y="588"/>
                    <a:pt x="266" y="593"/>
                  </a:cubicBezTo>
                  <a:cubicBezTo>
                    <a:pt x="251" y="594"/>
                    <a:pt x="246" y="599"/>
                    <a:pt x="245" y="614"/>
                  </a:cubicBezTo>
                  <a:cubicBezTo>
                    <a:pt x="241" y="657"/>
                    <a:pt x="236" y="700"/>
                    <a:pt x="231" y="7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grpSp>
      <p:sp>
        <p:nvSpPr>
          <p:cNvPr id="140" name="Rectangle 139">
            <a:extLst>
              <a:ext uri="{FF2B5EF4-FFF2-40B4-BE49-F238E27FC236}">
                <a16:creationId xmlns:a16="http://schemas.microsoft.com/office/drawing/2014/main" id="{8F7CD5D7-DBCC-4A67-8DF4-FD623F86FCF8}"/>
              </a:ext>
            </a:extLst>
          </p:cNvPr>
          <p:cNvSpPr>
            <a:spLocks noChangeArrowheads="1"/>
          </p:cNvSpPr>
          <p:nvPr/>
        </p:nvSpPr>
        <p:spPr bwMode="auto">
          <a:xfrm>
            <a:off x="4402001" y="3155551"/>
            <a:ext cx="514564" cy="3077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2000" b="1" i="0" u="none" strike="noStrike" kern="1200" cap="none" spc="0" normalizeH="0" baseline="0" noProof="0" dirty="0">
                <a:ln>
                  <a:noFill/>
                </a:ln>
                <a:solidFill>
                  <a:srgbClr val="7FB439"/>
                </a:solidFill>
                <a:effectLst/>
                <a:uLnTx/>
                <a:uFillTx/>
                <a:latin typeface="Arial Black"/>
                <a:ea typeface="MS PGothic" pitchFamily="34" charset="-128"/>
                <a:cs typeface="Arial" pitchFamily="34" charset="0"/>
              </a:rPr>
              <a:t>160</a:t>
            </a:r>
          </a:p>
        </p:txBody>
      </p:sp>
      <p:sp>
        <p:nvSpPr>
          <p:cNvPr id="141" name="Rectangle 140">
            <a:extLst>
              <a:ext uri="{FF2B5EF4-FFF2-40B4-BE49-F238E27FC236}">
                <a16:creationId xmlns:a16="http://schemas.microsoft.com/office/drawing/2014/main" id="{348B6584-1E04-4D1C-8824-10887C5BC64B}"/>
              </a:ext>
            </a:extLst>
          </p:cNvPr>
          <p:cNvSpPr>
            <a:spLocks noChangeArrowheads="1"/>
          </p:cNvSpPr>
          <p:nvPr/>
        </p:nvSpPr>
        <p:spPr bwMode="auto">
          <a:xfrm>
            <a:off x="3927512" y="3515780"/>
            <a:ext cx="1463542" cy="1692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S PGothic" pitchFamily="34" charset="-128"/>
                <a:cs typeface="Arial" pitchFamily="34" charset="0"/>
              </a:rPr>
              <a:t>MILLION GALLONS</a:t>
            </a:r>
          </a:p>
        </p:txBody>
      </p:sp>
      <p:sp>
        <p:nvSpPr>
          <p:cNvPr id="142" name="Rectangle 141">
            <a:extLst>
              <a:ext uri="{FF2B5EF4-FFF2-40B4-BE49-F238E27FC236}">
                <a16:creationId xmlns:a16="http://schemas.microsoft.com/office/drawing/2014/main" id="{660AA76D-8447-4250-A7B9-648BAFDC0B63}"/>
              </a:ext>
            </a:extLst>
          </p:cNvPr>
          <p:cNvSpPr>
            <a:spLocks noChangeArrowheads="1"/>
          </p:cNvSpPr>
          <p:nvPr/>
        </p:nvSpPr>
        <p:spPr bwMode="auto">
          <a:xfrm>
            <a:off x="3759501" y="3683615"/>
            <a:ext cx="1799566" cy="350865"/>
          </a:xfrm>
          <a:prstGeom prst="rect">
            <a:avLst/>
          </a:prstGeom>
          <a:noFill/>
          <a:ln w="9525" algn="ctr">
            <a:noFill/>
            <a:miter lim="800000"/>
            <a:headEnd/>
            <a:tailEnd/>
          </a:ln>
        </p:spPr>
        <p:txBody>
          <a:bodyPr wrap="square" tIns="0" anchor="t">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kumimoji="0" lang="en-US" sz="1100" b="0" i="0" u="none" strike="noStrike" kern="1200" cap="none" spc="-30" normalizeH="0" baseline="0" noProof="0">
                <a:ln>
                  <a:noFill/>
                </a:ln>
                <a:solidFill>
                  <a:prstClr val="black"/>
                </a:solidFill>
                <a:effectLst/>
                <a:uLnTx/>
                <a:uFillTx/>
                <a:latin typeface="Arial" pitchFamily="34" charset="0"/>
                <a:ea typeface="MS PGothic" pitchFamily="34" charset="-128"/>
                <a:cs typeface="Arial" pitchFamily="34" charset="0"/>
              </a:rPr>
              <a:t>of water saved in water-stressed area since 2013</a:t>
            </a:r>
          </a:p>
        </p:txBody>
      </p:sp>
      <p:sp>
        <p:nvSpPr>
          <p:cNvPr id="143" name="Freeform 5">
            <a:extLst>
              <a:ext uri="{FF2B5EF4-FFF2-40B4-BE49-F238E27FC236}">
                <a16:creationId xmlns:a16="http://schemas.microsoft.com/office/drawing/2014/main" id="{D93A4814-F315-436D-93E9-ADB70BEB66F2}"/>
              </a:ext>
            </a:extLst>
          </p:cNvPr>
          <p:cNvSpPr>
            <a:spLocks noEditPoints="1"/>
          </p:cNvSpPr>
          <p:nvPr/>
        </p:nvSpPr>
        <p:spPr bwMode="auto">
          <a:xfrm>
            <a:off x="4511647" y="2680149"/>
            <a:ext cx="295275" cy="433387"/>
          </a:xfrm>
          <a:custGeom>
            <a:avLst/>
            <a:gdLst>
              <a:gd name="T0" fmla="*/ 159 w 310"/>
              <a:gd name="T1" fmla="*/ 0 h 461"/>
              <a:gd name="T2" fmla="*/ 276 w 310"/>
              <a:gd name="T3" fmla="*/ 195 h 461"/>
              <a:gd name="T4" fmla="*/ 301 w 310"/>
              <a:gd name="T5" fmla="*/ 326 h 461"/>
              <a:gd name="T6" fmla="*/ 127 w 310"/>
              <a:gd name="T7" fmla="*/ 445 h 461"/>
              <a:gd name="T8" fmla="*/ 15 w 310"/>
              <a:gd name="T9" fmla="*/ 269 h 461"/>
              <a:gd name="T10" fmla="*/ 75 w 310"/>
              <a:gd name="T11" fmla="*/ 131 h 461"/>
              <a:gd name="T12" fmla="*/ 159 w 310"/>
              <a:gd name="T13" fmla="*/ 0 h 461"/>
              <a:gd name="T14" fmla="*/ 119 w 310"/>
              <a:gd name="T15" fmla="*/ 410 h 461"/>
              <a:gd name="T16" fmla="*/ 75 w 310"/>
              <a:gd name="T17" fmla="*/ 195 h 461"/>
              <a:gd name="T18" fmla="*/ 119 w 310"/>
              <a:gd name="T19" fmla="*/ 41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461">
                <a:moveTo>
                  <a:pt x="159" y="0"/>
                </a:moveTo>
                <a:cubicBezTo>
                  <a:pt x="198" y="65"/>
                  <a:pt x="238" y="129"/>
                  <a:pt x="276" y="195"/>
                </a:cubicBezTo>
                <a:cubicBezTo>
                  <a:pt x="298" y="235"/>
                  <a:pt x="310" y="280"/>
                  <a:pt x="301" y="326"/>
                </a:cubicBezTo>
                <a:cubicBezTo>
                  <a:pt x="284" y="411"/>
                  <a:pt x="209" y="461"/>
                  <a:pt x="127" y="445"/>
                </a:cubicBezTo>
                <a:cubicBezTo>
                  <a:pt x="51" y="429"/>
                  <a:pt x="0" y="349"/>
                  <a:pt x="15" y="269"/>
                </a:cubicBezTo>
                <a:cubicBezTo>
                  <a:pt x="24" y="218"/>
                  <a:pt x="49" y="174"/>
                  <a:pt x="75" y="131"/>
                </a:cubicBezTo>
                <a:cubicBezTo>
                  <a:pt x="102" y="88"/>
                  <a:pt x="130" y="45"/>
                  <a:pt x="159" y="0"/>
                </a:cubicBezTo>
                <a:close/>
                <a:moveTo>
                  <a:pt x="119" y="410"/>
                </a:moveTo>
                <a:cubicBezTo>
                  <a:pt x="62" y="347"/>
                  <a:pt x="59" y="274"/>
                  <a:pt x="75" y="195"/>
                </a:cubicBezTo>
                <a:cubicBezTo>
                  <a:pt x="16" y="271"/>
                  <a:pt x="41" y="390"/>
                  <a:pt x="119" y="410"/>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8AD4A541-0033-4741-B386-41420D225706}"/>
              </a:ext>
            </a:extLst>
          </p:cNvPr>
          <p:cNvSpPr>
            <a:spLocks noChangeArrowheads="1"/>
          </p:cNvSpPr>
          <p:nvPr/>
        </p:nvSpPr>
        <p:spPr bwMode="auto">
          <a:xfrm>
            <a:off x="7253043" y="1836936"/>
            <a:ext cx="1567426" cy="307777"/>
          </a:xfrm>
          <a:prstGeom prst="rect">
            <a:avLst/>
          </a:prstGeom>
          <a:noFill/>
          <a:ln w="9525" algn="ctr">
            <a:noFill/>
            <a:miter lim="800000"/>
            <a:headEnd/>
            <a:tailEnd/>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2000" b="1" i="0" u="none" strike="noStrike" kern="1200" cap="none" spc="0" normalizeH="0" baseline="0" noProof="0">
                <a:ln>
                  <a:noFill/>
                </a:ln>
                <a:solidFill>
                  <a:srgbClr val="7EB338"/>
                </a:solidFill>
                <a:effectLst/>
                <a:uLnTx/>
                <a:uFillTx/>
                <a:latin typeface="Arial Black"/>
                <a:ea typeface="+mn-ea"/>
                <a:cs typeface="Arial"/>
              </a:rPr>
              <a:t>60 bps</a:t>
            </a:r>
            <a:r>
              <a:rPr kumimoji="0" lang="en-US" sz="1400" b="1" i="0" u="none" strike="noStrike" kern="1200" cap="none" spc="0" normalizeH="0" baseline="0" noProof="0">
                <a:ln>
                  <a:noFill/>
                </a:ln>
                <a:solidFill>
                  <a:srgbClr val="7EB338"/>
                </a:solidFill>
                <a:effectLst/>
                <a:uLnTx/>
                <a:uFillTx/>
                <a:latin typeface="Arial Black"/>
                <a:ea typeface="+mn-ea"/>
                <a:cs typeface="Arial"/>
              </a:rPr>
              <a:t> </a:t>
            </a:r>
            <a:endParaRPr kumimoji="0" lang="en-US" sz="2000" b="1" i="0" u="none" strike="noStrike" kern="1200" cap="none" spc="0" normalizeH="0" baseline="0" noProof="0">
              <a:ln>
                <a:noFill/>
              </a:ln>
              <a:solidFill>
                <a:srgbClr val="7FB439"/>
              </a:solidFill>
              <a:effectLst/>
              <a:uLnTx/>
              <a:uFillTx/>
              <a:latin typeface="Arial Black"/>
              <a:ea typeface="MS PGothic" pitchFamily="34" charset="-128"/>
              <a:cs typeface="Arial" pitchFamily="34" charset="0"/>
            </a:endParaRPr>
          </a:p>
        </p:txBody>
      </p:sp>
      <p:sp>
        <p:nvSpPr>
          <p:cNvPr id="92" name="Rectangle 91">
            <a:extLst>
              <a:ext uri="{FF2B5EF4-FFF2-40B4-BE49-F238E27FC236}">
                <a16:creationId xmlns:a16="http://schemas.microsoft.com/office/drawing/2014/main" id="{50815721-858A-4CE3-9A8A-43103155C63F}"/>
              </a:ext>
            </a:extLst>
          </p:cNvPr>
          <p:cNvSpPr>
            <a:spLocks noChangeArrowheads="1"/>
          </p:cNvSpPr>
          <p:nvPr/>
        </p:nvSpPr>
        <p:spPr bwMode="auto">
          <a:xfrm>
            <a:off x="7663839" y="2154040"/>
            <a:ext cx="806311" cy="1692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S PGothic" pitchFamily="34" charset="-128"/>
                <a:cs typeface="Arial" pitchFamily="34" charset="0"/>
              </a:rPr>
              <a:t>INCREASE</a:t>
            </a:r>
          </a:p>
        </p:txBody>
      </p:sp>
      <p:sp>
        <p:nvSpPr>
          <p:cNvPr id="93" name="Rectangle 92">
            <a:extLst>
              <a:ext uri="{FF2B5EF4-FFF2-40B4-BE49-F238E27FC236}">
                <a16:creationId xmlns:a16="http://schemas.microsoft.com/office/drawing/2014/main" id="{5E9FC2DE-9AAB-4030-BD60-CF19B4FE6233}"/>
              </a:ext>
            </a:extLst>
          </p:cNvPr>
          <p:cNvSpPr>
            <a:spLocks noChangeArrowheads="1"/>
          </p:cNvSpPr>
          <p:nvPr/>
        </p:nvSpPr>
        <p:spPr bwMode="auto">
          <a:xfrm>
            <a:off x="7089598" y="2313655"/>
            <a:ext cx="1954794" cy="350865"/>
          </a:xfrm>
          <a:prstGeom prst="rect">
            <a:avLst/>
          </a:prstGeom>
          <a:noFill/>
          <a:ln w="9525" algn="ctr">
            <a:noFill/>
            <a:miter lim="800000"/>
            <a:headEnd/>
            <a:tailEnd/>
          </a:ln>
        </p:spPr>
        <p:txBody>
          <a:bodyPr wrap="square" lIns="91440" tIns="0" rIns="91440" bIns="45720" anchor="t">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kumimoji="0" lang="en-US" sz="1100" b="0" i="0" u="none" strike="noStrike" kern="1200" cap="none" spc="-30" normalizeH="0" baseline="0" noProof="0">
                <a:ln>
                  <a:noFill/>
                </a:ln>
                <a:solidFill>
                  <a:srgbClr val="000000"/>
                </a:solidFill>
                <a:effectLst/>
                <a:uLnTx/>
                <a:uFillTx/>
                <a:latin typeface="Arial"/>
                <a:ea typeface="MS PGothic"/>
                <a:cs typeface="Arial"/>
              </a:rPr>
              <a:t>in percentage of women in our global workforce since 2019</a:t>
            </a:r>
          </a:p>
        </p:txBody>
      </p:sp>
      <p:pic>
        <p:nvPicPr>
          <p:cNvPr id="12" name="Graphic 11" descr="Bar graph with upward trend with solid fill">
            <a:extLst>
              <a:ext uri="{FF2B5EF4-FFF2-40B4-BE49-F238E27FC236}">
                <a16:creationId xmlns:a16="http://schemas.microsoft.com/office/drawing/2014/main" id="{1D50ABD9-3471-4532-BDB7-2C62918F52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86970" y="1238884"/>
            <a:ext cx="611497" cy="611497"/>
          </a:xfrm>
          <a:prstGeom prst="rect">
            <a:avLst/>
          </a:prstGeom>
        </p:spPr>
      </p:pic>
      <p:sp>
        <p:nvSpPr>
          <p:cNvPr id="98" name="Rectangle 97">
            <a:extLst>
              <a:ext uri="{FF2B5EF4-FFF2-40B4-BE49-F238E27FC236}">
                <a16:creationId xmlns:a16="http://schemas.microsoft.com/office/drawing/2014/main" id="{1AF04CC1-FCF9-4E88-969C-EE373676BE0A}"/>
              </a:ext>
            </a:extLst>
          </p:cNvPr>
          <p:cNvSpPr>
            <a:spLocks noChangeArrowheads="1"/>
          </p:cNvSpPr>
          <p:nvPr/>
        </p:nvSpPr>
        <p:spPr bwMode="auto">
          <a:xfrm>
            <a:off x="6217346" y="3136241"/>
            <a:ext cx="1567426" cy="307777"/>
          </a:xfrm>
          <a:prstGeom prst="rect">
            <a:avLst/>
          </a:prstGeom>
          <a:noFill/>
          <a:ln w="9525" algn="ctr">
            <a:noFill/>
            <a:miter lim="800000"/>
            <a:headEnd/>
            <a:tailEnd/>
          </a:ln>
        </p:spPr>
        <p:txBody>
          <a:bodyPr wrap="squar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lang="en-US" sz="2000" b="1">
                <a:solidFill>
                  <a:srgbClr val="7EB338"/>
                </a:solidFill>
                <a:latin typeface="Arial Black"/>
                <a:cs typeface="Arial"/>
              </a:rPr>
              <a:t>&gt; 4x</a:t>
            </a:r>
            <a:r>
              <a:rPr kumimoji="0" lang="en-US" sz="1400" b="1" i="0" u="none" strike="noStrike" kern="1200" cap="none" spc="0" normalizeH="0" baseline="0" noProof="0">
                <a:ln>
                  <a:noFill/>
                </a:ln>
                <a:solidFill>
                  <a:srgbClr val="7EB338"/>
                </a:solidFill>
                <a:effectLst/>
                <a:uLnTx/>
                <a:uFillTx/>
                <a:latin typeface="Arial Black"/>
                <a:ea typeface="+mn-ea"/>
                <a:cs typeface="Arial"/>
              </a:rPr>
              <a:t> </a:t>
            </a:r>
            <a:endParaRPr kumimoji="0" lang="en-US" sz="2000" b="1" i="0" u="none" strike="noStrike" kern="1200" cap="none" spc="0" normalizeH="0" baseline="0" noProof="0">
              <a:ln>
                <a:noFill/>
              </a:ln>
              <a:solidFill>
                <a:srgbClr val="7FB439"/>
              </a:solidFill>
              <a:effectLst/>
              <a:uLnTx/>
              <a:uFillTx/>
              <a:latin typeface="Arial Black"/>
              <a:ea typeface="MS PGothic" pitchFamily="34" charset="-128"/>
              <a:cs typeface="Arial" pitchFamily="34" charset="0"/>
            </a:endParaRPr>
          </a:p>
        </p:txBody>
      </p:sp>
      <p:sp>
        <p:nvSpPr>
          <p:cNvPr id="151" name="Rectangle 150">
            <a:extLst>
              <a:ext uri="{FF2B5EF4-FFF2-40B4-BE49-F238E27FC236}">
                <a16:creationId xmlns:a16="http://schemas.microsoft.com/office/drawing/2014/main" id="{83184C2A-E5A2-4D8B-97B0-4C72A79F94BD}"/>
              </a:ext>
            </a:extLst>
          </p:cNvPr>
          <p:cNvSpPr>
            <a:spLocks noChangeArrowheads="1"/>
          </p:cNvSpPr>
          <p:nvPr/>
        </p:nvSpPr>
        <p:spPr bwMode="auto">
          <a:xfrm>
            <a:off x="6434980" y="3453345"/>
            <a:ext cx="1192635" cy="169277"/>
          </a:xfrm>
          <a:prstGeom prst="rect">
            <a:avLst/>
          </a:prstGeom>
          <a:noFill/>
          <a:ln w="9525" algn="ctr">
            <a:noFill/>
            <a:miter lim="800000"/>
            <a:headEnd/>
            <a:tailEnd/>
          </a:ln>
        </p:spPr>
        <p:txBody>
          <a:bodyPr wrap="none" lIns="0" tIns="0" rIns="0" bIns="0" anchor="ct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100" b="1" i="0" u="none" strike="noStrike" kern="1200" cap="none" spc="0" normalizeH="0" baseline="0" noProof="0">
                <a:ln>
                  <a:noFill/>
                </a:ln>
                <a:solidFill>
                  <a:prstClr val="black"/>
                </a:solidFill>
                <a:effectLst/>
                <a:uLnTx/>
                <a:uFillTx/>
                <a:latin typeface="Arial Black"/>
                <a:ea typeface="MS PGothic" pitchFamily="34" charset="-128"/>
                <a:cs typeface="Arial" pitchFamily="34" charset="0"/>
              </a:rPr>
              <a:t>BETER SAFETY</a:t>
            </a:r>
          </a:p>
        </p:txBody>
      </p:sp>
      <p:sp>
        <p:nvSpPr>
          <p:cNvPr id="152" name="Rectangle 151">
            <a:extLst>
              <a:ext uri="{FF2B5EF4-FFF2-40B4-BE49-F238E27FC236}">
                <a16:creationId xmlns:a16="http://schemas.microsoft.com/office/drawing/2014/main" id="{AFB808F0-BA39-4F34-BA27-4175B00D650F}"/>
              </a:ext>
            </a:extLst>
          </p:cNvPr>
          <p:cNvSpPr>
            <a:spLocks noChangeArrowheads="1"/>
          </p:cNvSpPr>
          <p:nvPr/>
        </p:nvSpPr>
        <p:spPr bwMode="auto">
          <a:xfrm>
            <a:off x="6053901" y="3612960"/>
            <a:ext cx="1954794" cy="350865"/>
          </a:xfrm>
          <a:prstGeom prst="rect">
            <a:avLst/>
          </a:prstGeom>
          <a:noFill/>
          <a:ln w="9525" algn="ctr">
            <a:noFill/>
            <a:miter lim="800000"/>
            <a:headEnd/>
            <a:tailEnd/>
          </a:ln>
        </p:spPr>
        <p:txBody>
          <a:bodyPr wrap="square" lIns="91440" tIns="0" rIns="91440" bIns="45720" anchor="t">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lang="en-US" sz="1100" spc="-30">
                <a:solidFill>
                  <a:srgbClr val="000000"/>
                </a:solidFill>
                <a:latin typeface="Arial"/>
                <a:ea typeface="MS PGothic"/>
                <a:cs typeface="Arial"/>
              </a:rPr>
              <a:t>than industries in which </a:t>
            </a:r>
          </a:p>
          <a:p>
            <a:pPr marL="0" marR="0" lvl="0" indent="0" algn="ctr" defTabSz="457200" rtl="0" eaLnBrk="0" fontAlgn="base" latinLnBrk="0" hangingPunct="0">
              <a:lnSpc>
                <a:spcPct val="90000"/>
              </a:lnSpc>
              <a:spcBef>
                <a:spcPct val="0"/>
              </a:spcBef>
              <a:spcAft>
                <a:spcPct val="0"/>
              </a:spcAft>
              <a:buClr>
                <a:srgbClr val="FFFFFF"/>
              </a:buClr>
              <a:buSzTx/>
              <a:buFontTx/>
              <a:buNone/>
              <a:tabLst/>
              <a:defRPr/>
            </a:pPr>
            <a:r>
              <a:rPr lang="en-US" sz="1100" spc="-30">
                <a:solidFill>
                  <a:srgbClr val="000000"/>
                </a:solidFill>
                <a:latin typeface="Arial"/>
                <a:ea typeface="MS PGothic"/>
                <a:cs typeface="Arial"/>
              </a:rPr>
              <a:t>we operate</a:t>
            </a:r>
            <a:endParaRPr kumimoji="0" lang="en-US" sz="1100" b="0" i="0" u="none" strike="noStrike" kern="1200" cap="none" spc="-30" normalizeH="0" baseline="0" noProof="0">
              <a:ln>
                <a:noFill/>
              </a:ln>
              <a:solidFill>
                <a:srgbClr val="000000"/>
              </a:solidFill>
              <a:effectLst/>
              <a:uLnTx/>
              <a:uFillTx/>
              <a:latin typeface="Arial"/>
              <a:ea typeface="MS PGothic"/>
              <a:cs typeface="Arial"/>
            </a:endParaRPr>
          </a:p>
        </p:txBody>
      </p:sp>
    </p:spTree>
    <p:extLst>
      <p:ext uri="{BB962C8B-B14F-4D97-AF65-F5344CB8AC3E}">
        <p14:creationId xmlns:p14="http://schemas.microsoft.com/office/powerpoint/2010/main" val="405534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
            <a:extLst>
              <a:ext uri="{FF2B5EF4-FFF2-40B4-BE49-F238E27FC236}">
                <a16:creationId xmlns:a16="http://schemas.microsoft.com/office/drawing/2014/main" id="{0288700D-9F7F-46BF-9EED-FD498906762E}"/>
              </a:ext>
            </a:extLst>
          </p:cNvPr>
          <p:cNvSpPr txBox="1">
            <a:spLocks/>
          </p:cNvSpPr>
          <p:nvPr/>
        </p:nvSpPr>
        <p:spPr>
          <a:xfrm>
            <a:off x="11199755" y="6480164"/>
            <a:ext cx="496945" cy="237617"/>
          </a:xfrm>
          <a:prstGeom prst="rect">
            <a:avLst/>
          </a:prstGeom>
        </p:spPr>
        <p:txBody>
          <a:bodyPr vert="horz" lIns="0" tIns="0" rIns="0" bIns="0" rtlCol="0" anchor="b">
            <a:noAutofit/>
          </a:bodyPr>
          <a:lstStyle>
            <a:defPPr>
              <a:defRPr lang="en-US"/>
            </a:defPPr>
            <a:lvl1pPr algn="r">
              <a:defRPr sz="1000" b="1">
                <a:solidFill>
                  <a:schemeClr val="accent3"/>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1" i="0" u="none" strike="noStrike" kern="1200" cap="none" spc="0" normalizeH="0" baseline="0" noProof="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70707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707070"/>
              </a:solidFill>
              <a:effectLst/>
              <a:uLnTx/>
              <a:uFillTx/>
              <a:latin typeface="Arial"/>
              <a:ea typeface="+mn-ea"/>
              <a:cs typeface="+mn-cs"/>
            </a:endParaRPr>
          </a:p>
        </p:txBody>
      </p:sp>
      <p:sp>
        <p:nvSpPr>
          <p:cNvPr id="77" name="Text Placeholder 4">
            <a:extLst>
              <a:ext uri="{FF2B5EF4-FFF2-40B4-BE49-F238E27FC236}">
                <a16:creationId xmlns:a16="http://schemas.microsoft.com/office/drawing/2014/main" id="{869F5C7C-6AA0-4488-ACB7-ED7E5E3AE1B8}"/>
              </a:ext>
            </a:extLst>
          </p:cNvPr>
          <p:cNvSpPr txBox="1">
            <a:spLocks/>
          </p:cNvSpPr>
          <p:nvPr/>
        </p:nvSpPr>
        <p:spPr>
          <a:xfrm>
            <a:off x="-1" y="5852687"/>
            <a:ext cx="12192000" cy="510012"/>
          </a:xfrm>
          <a:prstGeom prst="rect">
            <a:avLst/>
          </a:prstGeom>
          <a:solidFill>
            <a:schemeClr val="accent1"/>
          </a:solidFill>
        </p:spPr>
        <p:txBody>
          <a:bodyPr vert="horz" lIns="493776" tIns="45720" rIns="493776" bIns="45720" rtlCol="0" anchor="ctr" anchorCtr="0">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2400" b="1"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12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1" i="0" u="none" strike="noStrike" kern="1200" cap="none" spc="-20" normalizeH="0" baseline="0" noProof="0" dirty="0">
                <a:ln>
                  <a:noFill/>
                </a:ln>
                <a:solidFill>
                  <a:prstClr val="white"/>
                </a:solidFill>
                <a:effectLst/>
                <a:uLnTx/>
                <a:uFillTx/>
                <a:ea typeface="+mn-ea"/>
                <a:cs typeface="Arial" panose="020B0604020202020204" pitchFamily="34" charset="0"/>
              </a:rPr>
              <a:t>Offering Solutions to Create a More Sustainable World</a:t>
            </a:r>
          </a:p>
        </p:txBody>
      </p:sp>
      <p:sp>
        <p:nvSpPr>
          <p:cNvPr id="40" name="Title 1"/>
          <p:cNvSpPr>
            <a:spLocks noGrp="1"/>
          </p:cNvSpPr>
          <p:nvPr>
            <p:ph type="title"/>
          </p:nvPr>
        </p:nvSpPr>
        <p:spPr>
          <a:xfrm>
            <a:off x="495299" y="495300"/>
            <a:ext cx="11201401" cy="419100"/>
          </a:xfrm>
        </p:spPr>
        <p:txBody>
          <a:bodyPr/>
          <a:lstStyle/>
          <a:p>
            <a:r>
              <a:rPr lang="en-US" spc="-150" dirty="0">
                <a:solidFill>
                  <a:prstClr val="black"/>
                </a:solidFill>
                <a:latin typeface="Arial Black" panose="020B0A04020102020204" pitchFamily="34" charset="0"/>
              </a:rPr>
              <a:t>Sustainable Solutions</a:t>
            </a:r>
            <a:endParaRPr lang="en-US" spc="-150" dirty="0">
              <a:latin typeface="Arial Black" panose="020B0A04020102020204" pitchFamily="34" charset="0"/>
            </a:endParaRPr>
          </a:p>
        </p:txBody>
      </p:sp>
      <p:pic>
        <p:nvPicPr>
          <p:cNvPr id="2" name="Picture 1">
            <a:extLst>
              <a:ext uri="{FF2B5EF4-FFF2-40B4-BE49-F238E27FC236}">
                <a16:creationId xmlns:a16="http://schemas.microsoft.com/office/drawing/2014/main" id="{8443D119-49FF-495F-B961-0C25D5C241C5}"/>
              </a:ext>
            </a:extLst>
          </p:cNvPr>
          <p:cNvPicPr>
            <a:picLocks noChangeAspect="1"/>
          </p:cNvPicPr>
          <p:nvPr/>
        </p:nvPicPr>
        <p:blipFill>
          <a:blip r:embed="rId2"/>
          <a:stretch>
            <a:fillRect/>
          </a:stretch>
        </p:blipFill>
        <p:spPr>
          <a:xfrm>
            <a:off x="89164" y="1016644"/>
            <a:ext cx="9251009" cy="4617173"/>
          </a:xfrm>
          <a:prstGeom prst="rect">
            <a:avLst/>
          </a:prstGeom>
        </p:spPr>
      </p:pic>
      <p:sp>
        <p:nvSpPr>
          <p:cNvPr id="26" name="Rectangle 25">
            <a:extLst>
              <a:ext uri="{FF2B5EF4-FFF2-40B4-BE49-F238E27FC236}">
                <a16:creationId xmlns:a16="http://schemas.microsoft.com/office/drawing/2014/main" id="{7A4E7FE5-B873-47D5-95C4-BC3247E6C8DD}"/>
              </a:ext>
            </a:extLst>
          </p:cNvPr>
          <p:cNvSpPr>
            <a:spLocks/>
          </p:cNvSpPr>
          <p:nvPr/>
        </p:nvSpPr>
        <p:spPr>
          <a:xfrm>
            <a:off x="9349411" y="1865268"/>
            <a:ext cx="2347289" cy="2585323"/>
          </a:xfrm>
          <a:prstGeom prst="rect">
            <a:avLst/>
          </a:prstGeom>
          <a:noFill/>
        </p:spPr>
        <p:txBody>
          <a:bodyPr wrap="square" lIns="0" tIns="91440" rIns="0" bIns="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a:ln>
                  <a:noFill/>
                </a:ln>
                <a:solidFill>
                  <a:srgbClr val="DC202E"/>
                </a:solidFill>
                <a:effectLst/>
                <a:uLnTx/>
                <a:uFillTx/>
                <a:ea typeface="+mn-ea"/>
                <a:cs typeface="+mn-cs"/>
              </a:rPr>
              <a:t>Approximately 60% of our new product introduction research and development activity is directed toward products that improve environmental and social outcomes for our customers.</a:t>
            </a:r>
          </a:p>
        </p:txBody>
      </p:sp>
      <p:cxnSp>
        <p:nvCxnSpPr>
          <p:cNvPr id="4" name="Straight Connector 3">
            <a:extLst>
              <a:ext uri="{FF2B5EF4-FFF2-40B4-BE49-F238E27FC236}">
                <a16:creationId xmlns:a16="http://schemas.microsoft.com/office/drawing/2014/main" id="{8615C155-7746-4E1E-B171-629EA0F93AFA}"/>
              </a:ext>
            </a:extLst>
          </p:cNvPr>
          <p:cNvCxnSpPr>
            <a:cxnSpLocks/>
          </p:cNvCxnSpPr>
          <p:nvPr/>
        </p:nvCxnSpPr>
        <p:spPr>
          <a:xfrm>
            <a:off x="9340173" y="1777666"/>
            <a:ext cx="234729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F53481C-7E50-44B2-A2D2-83F99DC2B8A8}"/>
              </a:ext>
            </a:extLst>
          </p:cNvPr>
          <p:cNvCxnSpPr>
            <a:cxnSpLocks/>
          </p:cNvCxnSpPr>
          <p:nvPr/>
        </p:nvCxnSpPr>
        <p:spPr>
          <a:xfrm>
            <a:off x="9340173" y="4602146"/>
            <a:ext cx="234729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05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95300"/>
            <a:ext cx="11320781" cy="419100"/>
          </a:xfrm>
        </p:spPr>
        <p:txBody>
          <a:bodyPr/>
          <a:lstStyle/>
          <a:p>
            <a:r>
              <a:rPr lang="en-US" b="1" spc="-30" dirty="0"/>
              <a:t>Creating Sustainable Solutions</a:t>
            </a:r>
            <a:br>
              <a:rPr lang="en-US" b="1" spc="-30" dirty="0"/>
            </a:br>
            <a:endParaRPr lang="en-US" b="1" spc="-30" dirty="0"/>
          </a:p>
        </p:txBody>
      </p:sp>
      <p:sp>
        <p:nvSpPr>
          <p:cNvPr id="5" name="Text Placeholder 4"/>
          <p:cNvSpPr>
            <a:spLocks noGrp="1"/>
          </p:cNvSpPr>
          <p:nvPr>
            <p:ph type="body" sz="quarter" idx="16"/>
          </p:nvPr>
        </p:nvSpPr>
        <p:spPr/>
        <p:txBody>
          <a:bodyPr lIns="0" rIns="0"/>
          <a:lstStyle/>
          <a:p>
            <a:r>
              <a:rPr lang="en-US" sz="2400" b="1" spc="-30" dirty="0"/>
              <a:t>Innovating to Solve the World’s Toughest Sustainability Challenges</a:t>
            </a:r>
            <a:endParaRPr lang="en-US" dirty="0"/>
          </a:p>
        </p:txBody>
      </p:sp>
      <p:sp>
        <p:nvSpPr>
          <p:cNvPr id="162" name="TextBox 161">
            <a:extLst>
              <a:ext uri="{FF2B5EF4-FFF2-40B4-BE49-F238E27FC236}">
                <a16:creationId xmlns:a16="http://schemas.microsoft.com/office/drawing/2014/main" id="{E16844FC-855E-4F95-8843-ED294E7EE473}"/>
              </a:ext>
            </a:extLst>
          </p:cNvPr>
          <p:cNvSpPr txBox="1"/>
          <p:nvPr/>
        </p:nvSpPr>
        <p:spPr>
          <a:xfrm>
            <a:off x="8798586" y="3693473"/>
            <a:ext cx="3235211" cy="1169551"/>
          </a:xfrm>
          <a:prstGeom prst="rect">
            <a:avLst/>
          </a:prstGeom>
          <a:noFill/>
        </p:spPr>
        <p:txBody>
          <a:bodyPr wrap="square" lIns="45720" rIns="4572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C202E"/>
                </a:solidFill>
                <a:effectLst/>
                <a:uLnTx/>
                <a:uFillTx/>
                <a:latin typeface="Arial Black"/>
                <a:ea typeface="+mn-ea"/>
                <a:cs typeface="+mn-cs"/>
              </a:rPr>
              <a:t>~60% </a:t>
            </a:r>
          </a:p>
          <a:p>
            <a:pPr marL="0" marR="0" lvl="1"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our new product R&amp;D activity is directed towards ESG-oriented outcomes</a:t>
            </a:r>
          </a:p>
        </p:txBody>
      </p:sp>
      <p:sp>
        <p:nvSpPr>
          <p:cNvPr id="165" name="TextBox 164">
            <a:extLst>
              <a:ext uri="{FF2B5EF4-FFF2-40B4-BE49-F238E27FC236}">
                <a16:creationId xmlns:a16="http://schemas.microsoft.com/office/drawing/2014/main" id="{16D845B8-8D6C-4806-A77E-4BABA6068CF2}"/>
              </a:ext>
            </a:extLst>
          </p:cNvPr>
          <p:cNvSpPr txBox="1"/>
          <p:nvPr/>
        </p:nvSpPr>
        <p:spPr>
          <a:xfrm>
            <a:off x="8798586" y="1877881"/>
            <a:ext cx="3235211" cy="1169551"/>
          </a:xfrm>
          <a:prstGeom prst="rect">
            <a:avLst/>
          </a:prstGeom>
          <a:noFill/>
        </p:spPr>
        <p:txBody>
          <a:bodyPr wrap="square" lIns="45720" rIns="45720">
            <a:spAutoFit/>
          </a:bodyPr>
          <a:lstStyle/>
          <a:p>
            <a:pPr marL="231775"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C202E"/>
                </a:solidFill>
                <a:effectLst/>
                <a:uLnTx/>
                <a:uFillTx/>
                <a:latin typeface="Arial Black"/>
                <a:ea typeface="+mn-ea"/>
                <a:cs typeface="+mn-cs"/>
              </a:rPr>
              <a:t>&gt;60%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2021 sales were comprised of solutions that contribute to ESG-oriented outcomes</a:t>
            </a:r>
          </a:p>
        </p:txBody>
      </p:sp>
      <p:sp>
        <p:nvSpPr>
          <p:cNvPr id="168" name="Slide Number Placeholder 1">
            <a:extLst>
              <a:ext uri="{FF2B5EF4-FFF2-40B4-BE49-F238E27FC236}">
                <a16:creationId xmlns:a16="http://schemas.microsoft.com/office/drawing/2014/main" id="{DDB5BE12-AC4D-4688-BFB3-9CDF744E287C}"/>
              </a:ext>
            </a:extLst>
          </p:cNvPr>
          <p:cNvSpPr>
            <a:spLocks noGrp="1"/>
          </p:cNvSpPr>
          <p:nvPr>
            <p:ph type="sldNum" sz="quarter" idx="12"/>
          </p:nvPr>
        </p:nvSpPr>
        <p:spPr>
          <a:xfrm>
            <a:off x="11199755" y="6480164"/>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D70F9-5839-487D-AC3B-61AA595A23A2}"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dirty="0">
              <a:ln>
                <a:noFill/>
              </a:ln>
              <a:solidFill>
                <a:srgbClr val="70707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66773CE1-11DB-4BA7-BFC8-D980F8280D58}"/>
              </a:ext>
            </a:extLst>
          </p:cNvPr>
          <p:cNvSpPr>
            <a:spLocks noChangeArrowheads="1"/>
          </p:cNvSpPr>
          <p:nvPr/>
        </p:nvSpPr>
        <p:spPr bwMode="auto">
          <a:xfrm>
            <a:off x="8798587" y="1029642"/>
            <a:ext cx="3235212" cy="408937"/>
          </a:xfrm>
          <a:prstGeom prst="rect">
            <a:avLst/>
          </a:prstGeom>
          <a:solidFill>
            <a:schemeClr val="accent2"/>
          </a:solidFill>
          <a:ln w="9525" algn="ctr">
            <a:noFill/>
            <a:miter lim="800000"/>
            <a:headEnd/>
            <a:tailEnd/>
          </a:ln>
        </p:spPr>
        <p:txBody>
          <a:bodyPr anchor="ctr">
            <a:no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0" fontAlgn="base" latinLnBrk="0" hangingPunct="0">
              <a:lnSpc>
                <a:spcPct val="100000"/>
              </a:lnSpc>
              <a:spcBef>
                <a:spcPct val="0"/>
              </a:spcBef>
              <a:spcAft>
                <a:spcPct val="0"/>
              </a:spcAft>
              <a:buClr>
                <a:srgbClr val="FFFFFF"/>
              </a:buClr>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a:ea typeface="MS PGothic" pitchFamily="34" charset="-128"/>
                <a:cs typeface="Arial" pitchFamily="34" charset="0"/>
              </a:rPr>
              <a:t>HIGHLIGHTS</a:t>
            </a:r>
          </a:p>
        </p:txBody>
      </p:sp>
      <p:pic>
        <p:nvPicPr>
          <p:cNvPr id="6" name="Picture 5">
            <a:extLst>
              <a:ext uri="{FF2B5EF4-FFF2-40B4-BE49-F238E27FC236}">
                <a16:creationId xmlns:a16="http://schemas.microsoft.com/office/drawing/2014/main" id="{DA684CF7-1326-4BED-A8DE-A816635EFC03}"/>
              </a:ext>
            </a:extLst>
          </p:cNvPr>
          <p:cNvPicPr>
            <a:picLocks noChangeAspect="1"/>
          </p:cNvPicPr>
          <p:nvPr/>
        </p:nvPicPr>
        <p:blipFill>
          <a:blip r:embed="rId3"/>
          <a:stretch>
            <a:fillRect/>
          </a:stretch>
        </p:blipFill>
        <p:spPr>
          <a:xfrm>
            <a:off x="-1" y="1029643"/>
            <a:ext cx="8616873" cy="4837758"/>
          </a:xfrm>
          <a:prstGeom prst="rect">
            <a:avLst/>
          </a:prstGeom>
        </p:spPr>
      </p:pic>
    </p:spTree>
    <p:extLst>
      <p:ext uri="{BB962C8B-B14F-4D97-AF65-F5344CB8AC3E}">
        <p14:creationId xmlns:p14="http://schemas.microsoft.com/office/powerpoint/2010/main" val="1064403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3C7BC9B-B865-4D8B-9A08-2EBFB13FF1C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6"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43C7BC9B-B865-4D8B-9A08-2EBFB13FF1C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1FED21C-20FB-4901-8A0B-86EB97505293}"/>
              </a:ext>
            </a:extLst>
          </p:cNvPr>
          <p:cNvSpPr/>
          <p:nvPr>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le 1">
            <a:extLst>
              <a:ext uri="{FF2B5EF4-FFF2-40B4-BE49-F238E27FC236}">
                <a16:creationId xmlns:a16="http://schemas.microsoft.com/office/drawing/2014/main" id="{651026BF-AF86-449B-92E9-2911C16FC156}"/>
              </a:ext>
            </a:extLst>
          </p:cNvPr>
          <p:cNvSpPr>
            <a:spLocks noGrp="1"/>
          </p:cNvSpPr>
          <p:nvPr>
            <p:ph type="title"/>
          </p:nvPr>
        </p:nvSpPr>
        <p:spPr>
          <a:xfrm>
            <a:off x="413411" y="482060"/>
            <a:ext cx="11391902" cy="419100"/>
          </a:xfrm>
        </p:spPr>
        <p:txBody>
          <a:bodyPr/>
          <a:lstStyle/>
          <a:p>
            <a:r>
              <a:rPr lang="en-US" dirty="0"/>
              <a:t>Honeywell corporate citizenship</a:t>
            </a:r>
          </a:p>
        </p:txBody>
      </p:sp>
      <p:sp>
        <p:nvSpPr>
          <p:cNvPr id="3" name="Content Placeholder 2">
            <a:extLst>
              <a:ext uri="{FF2B5EF4-FFF2-40B4-BE49-F238E27FC236}">
                <a16:creationId xmlns:a16="http://schemas.microsoft.com/office/drawing/2014/main" id="{64D5EE48-EE08-4D89-AC25-923735F324D4}"/>
              </a:ext>
            </a:extLst>
          </p:cNvPr>
          <p:cNvSpPr>
            <a:spLocks noGrp="1"/>
          </p:cNvSpPr>
          <p:nvPr>
            <p:ph idx="1"/>
          </p:nvPr>
        </p:nvSpPr>
        <p:spPr>
          <a:xfrm>
            <a:off x="495300" y="3975287"/>
            <a:ext cx="3429000" cy="2452086"/>
          </a:xfrm>
        </p:spPr>
        <p:txBody>
          <a:bodyPr/>
          <a:lstStyle/>
          <a:p>
            <a:pPr marL="341312" indent="-285750">
              <a:buClr>
                <a:srgbClr val="FF0000"/>
              </a:buClr>
              <a:buFont typeface="Arial" panose="020B0604020202020204" pitchFamily="34" charset="0"/>
              <a:buChar char="•"/>
              <a:defRPr/>
            </a:pPr>
            <a:r>
              <a:rPr lang="en-US" sz="1200" dirty="0"/>
              <a:t>Honeywell Center for Advancing Girls in Science </a:t>
            </a:r>
            <a:r>
              <a:rPr lang="en-US" sz="1200" b="0" dirty="0"/>
              <a:t>at Avasara Leadership Institute in India educating 500 girls ages 11-17 annually</a:t>
            </a:r>
          </a:p>
          <a:p>
            <a:pPr marL="341312" indent="-285750">
              <a:buClr>
                <a:srgbClr val="FF0000"/>
              </a:buClr>
              <a:buFont typeface="Arial" panose="020B0604020202020204" pitchFamily="34" charset="0"/>
              <a:buChar char="•"/>
              <a:defRPr/>
            </a:pPr>
            <a:r>
              <a:rPr lang="en-US" sz="1200" dirty="0"/>
              <a:t>Georgia Tech STEM Teacher Leadership Program</a:t>
            </a:r>
            <a:r>
              <a:rPr lang="en-US" sz="1200" b="0" dirty="0"/>
              <a:t> helping Atlanta middle school teachers earn accreditation in coding</a:t>
            </a:r>
          </a:p>
          <a:p>
            <a:pPr marL="341312" indent="-285750">
              <a:buClr>
                <a:srgbClr val="FF0000"/>
              </a:buClr>
              <a:buFont typeface="Arial" panose="020B0604020202020204" pitchFamily="34" charset="0"/>
              <a:buChar char="•"/>
              <a:defRPr/>
            </a:pPr>
            <a:r>
              <a:rPr lang="en-US" sz="1200" dirty="0"/>
              <a:t>Honeywell Leadership Challenge Academy </a:t>
            </a:r>
            <a:r>
              <a:rPr lang="en-US" sz="1200" b="0" dirty="0"/>
              <a:t>provides a weeklong immersive STEM experience for children of Honeywell employees; 3K graduates since 2010</a:t>
            </a:r>
          </a:p>
          <a:p>
            <a:pPr marL="341312" indent="-285750">
              <a:buClr>
                <a:srgbClr val="FF0000"/>
              </a:buClr>
              <a:buFont typeface="Arial" panose="020B0604020202020204" pitchFamily="34" charset="0"/>
              <a:buChar char="•"/>
              <a:defRPr/>
            </a:pPr>
            <a:r>
              <a:rPr lang="en-US" sz="1200" dirty="0"/>
              <a:t>Honeywell Science Experience </a:t>
            </a:r>
            <a:r>
              <a:rPr lang="en-US" sz="1200" b="0" dirty="0"/>
              <a:t>in India, through Agastya International Foundation, has impacted 150K children and nearly 800 teachers</a:t>
            </a:r>
          </a:p>
        </p:txBody>
      </p:sp>
      <p:sp>
        <p:nvSpPr>
          <p:cNvPr id="22" name="Slide Number Placeholder 21">
            <a:extLst>
              <a:ext uri="{FF2B5EF4-FFF2-40B4-BE49-F238E27FC236}">
                <a16:creationId xmlns:a16="http://schemas.microsoft.com/office/drawing/2014/main" id="{F1D7B631-5ACB-416F-8D30-F94466CC03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dirty="0">
              <a:ln>
                <a:noFill/>
              </a:ln>
              <a:solidFill>
                <a:srgbClr val="707070"/>
              </a:solidFill>
              <a:effectLst/>
              <a:uLnTx/>
              <a:uFillTx/>
              <a:latin typeface="Arial"/>
              <a:ea typeface="+mn-ea"/>
              <a:cs typeface="+mn-cs"/>
            </a:endParaRPr>
          </a:p>
        </p:txBody>
      </p:sp>
      <p:sp>
        <p:nvSpPr>
          <p:cNvPr id="9" name="Content Placeholder 8">
            <a:extLst>
              <a:ext uri="{FF2B5EF4-FFF2-40B4-BE49-F238E27FC236}">
                <a16:creationId xmlns:a16="http://schemas.microsoft.com/office/drawing/2014/main" id="{15119A67-3C13-4465-B23F-367350CEC27A}"/>
              </a:ext>
            </a:extLst>
          </p:cNvPr>
          <p:cNvSpPr>
            <a:spLocks noGrp="1"/>
          </p:cNvSpPr>
          <p:nvPr>
            <p:ph idx="13"/>
          </p:nvPr>
        </p:nvSpPr>
        <p:spPr>
          <a:xfrm>
            <a:off x="4245982" y="3975287"/>
            <a:ext cx="3506098" cy="2569550"/>
          </a:xfrm>
        </p:spPr>
        <p:txBody>
          <a:bodyPr/>
          <a:lstStyle/>
          <a:p>
            <a:pPr marL="341312" indent="-285750">
              <a:buClr>
                <a:srgbClr val="FF0000"/>
              </a:buCl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Five-year sponsorship of the </a:t>
            </a:r>
            <a:r>
              <a:rPr lang="en-US" sz="1200" dirty="0">
                <a:latin typeface="Arial" panose="020B0604020202020204" pitchFamily="34" charset="0"/>
                <a:cs typeface="Arial" panose="020B0604020202020204" pitchFamily="34" charset="0"/>
              </a:rPr>
              <a:t>National Museum of African American History and Culture</a:t>
            </a:r>
            <a:r>
              <a:rPr lang="en-US" sz="1200" b="0" dirty="0">
                <a:latin typeface="Arial" panose="020B0604020202020204" pitchFamily="34" charset="0"/>
                <a:cs typeface="Arial" panose="020B0604020202020204" pitchFamily="34" charset="0"/>
              </a:rPr>
              <a:t>, providing Honeywell employees opportunities to volunteer virtually</a:t>
            </a:r>
          </a:p>
          <a:p>
            <a:pPr marL="341312" indent="-285750">
              <a:buClr>
                <a:srgbClr val="FF0000"/>
              </a:buCl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10K+ students to date in Turkey, Romania, and Indonesia have been introduced to Internet of Things technology via </a:t>
            </a:r>
            <a:r>
              <a:rPr lang="en-US" sz="1200" dirty="0">
                <a:latin typeface="Arial" panose="020B0604020202020204" pitchFamily="34" charset="0"/>
                <a:cs typeface="Arial" panose="020B0604020202020204" pitchFamily="34" charset="0"/>
              </a:rPr>
              <a:t>Honeywell Control Labs</a:t>
            </a:r>
          </a:p>
          <a:p>
            <a:pPr marL="341312" indent="-285750">
              <a:buClr>
                <a:srgbClr val="FF0000"/>
              </a:buCl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$2 million investment by Honeywell created the </a:t>
            </a:r>
            <a:r>
              <a:rPr lang="en-US" sz="1200" dirty="0">
                <a:latin typeface="Arial" panose="020B0604020202020204" pitchFamily="34" charset="0"/>
                <a:cs typeface="Arial" panose="020B0604020202020204" pitchFamily="34" charset="0"/>
              </a:rPr>
              <a:t>Charlotte Small Business Innovation Fund</a:t>
            </a:r>
            <a:r>
              <a:rPr lang="en-US" sz="1200" b="0" dirty="0">
                <a:latin typeface="Arial" panose="020B0604020202020204" pitchFamily="34" charset="0"/>
                <a:cs typeface="Arial" panose="020B0604020202020204" pitchFamily="34" charset="0"/>
              </a:rPr>
              <a:t>, enabling business owners to pivot in response to COVID-19; vast majority of grantees are minority-, women-, or veteran-owned businesses</a:t>
            </a:r>
          </a:p>
          <a:p>
            <a:pPr marL="341312" indent="-285750">
              <a:buClr>
                <a:srgbClr val="FF0000"/>
              </a:buCl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Funding and products for new Veterans Home at </a:t>
            </a:r>
            <a:r>
              <a:rPr lang="en-US" sz="1200" dirty="0">
                <a:latin typeface="Arial" panose="020B0604020202020204" pitchFamily="34" charset="0"/>
                <a:cs typeface="Arial" panose="020B0604020202020204" pitchFamily="34" charset="0"/>
              </a:rPr>
              <a:t>HopeWay</a:t>
            </a:r>
            <a:r>
              <a:rPr lang="en-US" sz="1200" b="0" dirty="0">
                <a:latin typeface="Arial" panose="020B0604020202020204" pitchFamily="34" charset="0"/>
                <a:cs typeface="Arial" panose="020B0604020202020204" pitchFamily="34" charset="0"/>
              </a:rPr>
              <a:t> mental health facility in Charlotte</a:t>
            </a:r>
          </a:p>
        </p:txBody>
      </p:sp>
      <p:sp>
        <p:nvSpPr>
          <p:cNvPr id="10" name="Content Placeholder 9">
            <a:extLst>
              <a:ext uri="{FF2B5EF4-FFF2-40B4-BE49-F238E27FC236}">
                <a16:creationId xmlns:a16="http://schemas.microsoft.com/office/drawing/2014/main" id="{0F83C94E-5865-4A39-B49C-66C22701D95C}"/>
              </a:ext>
            </a:extLst>
          </p:cNvPr>
          <p:cNvSpPr>
            <a:spLocks noGrp="1"/>
          </p:cNvSpPr>
          <p:nvPr>
            <p:ph idx="14"/>
          </p:nvPr>
        </p:nvSpPr>
        <p:spPr>
          <a:xfrm>
            <a:off x="8281826" y="3966409"/>
            <a:ext cx="3429000" cy="2312633"/>
          </a:xfrm>
        </p:spPr>
        <p:txBody>
          <a:bodyPr/>
          <a:lstStyle/>
          <a:p>
            <a:pPr marL="341312" indent="-285750">
              <a:buClr>
                <a:srgbClr val="FF0000"/>
              </a:buCl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Funded 185 safe drinking water stations serving 650K+ people in rural India through </a:t>
            </a:r>
            <a:r>
              <a:rPr lang="en-US" sz="1200" dirty="0">
                <a:latin typeface="Arial" panose="020B0604020202020204" pitchFamily="34" charset="0"/>
                <a:cs typeface="Arial" panose="020B0604020202020204" pitchFamily="34" charset="0"/>
              </a:rPr>
              <a:t>Safe Water Network </a:t>
            </a:r>
            <a:r>
              <a:rPr lang="en-US" sz="1200" b="0" dirty="0">
                <a:latin typeface="Arial" panose="020B0604020202020204" pitchFamily="34" charset="0"/>
                <a:cs typeface="Arial" panose="020B0604020202020204" pitchFamily="34" charset="0"/>
              </a:rPr>
              <a:t>partnership</a:t>
            </a:r>
          </a:p>
          <a:p>
            <a:pPr marL="341312" indent="-285750">
              <a:buClr>
                <a:srgbClr val="FF0000"/>
              </a:buClr>
              <a:buFont typeface="Arial" panose="020B0604020202020204" pitchFamily="34" charset="0"/>
              <a:buChar char="•"/>
              <a:defRPr/>
            </a:pPr>
            <a:r>
              <a:rPr lang="en-US" sz="1200" dirty="0">
                <a:latin typeface="Arial" panose="020B0604020202020204" pitchFamily="34" charset="0"/>
                <a:cs typeface="Arial" panose="020B0604020202020204" pitchFamily="34" charset="0"/>
              </a:rPr>
              <a:t>Honeywell Humanitarian Relief Foundation </a:t>
            </a:r>
            <a:r>
              <a:rPr lang="en-US" sz="1200" b="0" dirty="0">
                <a:latin typeface="Arial" panose="020B0604020202020204" pitchFamily="34" charset="0"/>
                <a:cs typeface="Arial" panose="020B0604020202020204" pitchFamily="34" charset="0"/>
              </a:rPr>
              <a:t>provides emergency funding following natural disasters</a:t>
            </a:r>
          </a:p>
          <a:p>
            <a:pPr marL="627063" lvl="1" indent="-115888">
              <a:buClr>
                <a:srgbClr val="FF0000"/>
              </a:buClr>
              <a:defRPr/>
            </a:pPr>
            <a:r>
              <a:rPr lang="en-US" sz="1200" b="1" dirty="0">
                <a:latin typeface="Arial" panose="020B0604020202020204" pitchFamily="34" charset="0"/>
                <a:cs typeface="Arial" panose="020B0604020202020204" pitchFamily="34" charset="0"/>
              </a:rPr>
              <a:t>$14.8M </a:t>
            </a:r>
            <a:r>
              <a:rPr lang="en-US" sz="1200" dirty="0">
                <a:latin typeface="Arial" panose="020B0604020202020204" pitchFamily="34" charset="0"/>
                <a:cs typeface="Arial" panose="020B0604020202020204" pitchFamily="34" charset="0"/>
              </a:rPr>
              <a:t>distributed to over </a:t>
            </a:r>
            <a:r>
              <a:rPr lang="en-US" sz="1200" b="1" dirty="0">
                <a:latin typeface="Arial" panose="020B0604020202020204" pitchFamily="34" charset="0"/>
                <a:cs typeface="Arial" panose="020B0604020202020204" pitchFamily="34" charset="0"/>
              </a:rPr>
              <a:t>2,600</a:t>
            </a:r>
            <a:r>
              <a:rPr lang="en-US" sz="1200" dirty="0">
                <a:latin typeface="Arial" panose="020B0604020202020204" pitchFamily="34" charset="0"/>
                <a:cs typeface="Arial" panose="020B0604020202020204" pitchFamily="34" charset="0"/>
              </a:rPr>
              <a:t> employees and our global communities after natural disasters since 2001</a:t>
            </a:r>
          </a:p>
          <a:p>
            <a:pPr marL="627063" lvl="1" indent="-115888">
              <a:buClr>
                <a:srgbClr val="FF0000"/>
              </a:buClr>
              <a:defRPr/>
            </a:pPr>
            <a:r>
              <a:rPr lang="en-US" sz="1200" dirty="0">
                <a:latin typeface="Arial" panose="020B0604020202020204" pitchFamily="34" charset="0"/>
                <a:cs typeface="Arial" panose="020B0604020202020204" pitchFamily="34" charset="0"/>
              </a:rPr>
              <a:t>HHRF has repaired or rebuilt </a:t>
            </a:r>
            <a:r>
              <a:rPr lang="en-US" sz="1200" b="1" dirty="0">
                <a:latin typeface="Arial" panose="020B0604020202020204" pitchFamily="34" charset="0"/>
                <a:cs typeface="Arial" panose="020B0604020202020204" pitchFamily="34" charset="0"/>
              </a:rPr>
              <a:t>938</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homes, four schools, nine medical clinics</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and one elder-care center</a:t>
            </a:r>
          </a:p>
        </p:txBody>
      </p:sp>
      <p:pic>
        <p:nvPicPr>
          <p:cNvPr id="11" name="Picture Placeholder 10">
            <a:extLst>
              <a:ext uri="{FF2B5EF4-FFF2-40B4-BE49-F238E27FC236}">
                <a16:creationId xmlns:a16="http://schemas.microsoft.com/office/drawing/2014/main" id="{BB38D549-8C11-4890-ABF8-01AA455E0262}"/>
              </a:ext>
            </a:extLst>
          </p:cNvPr>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a:stretch/>
        </p:blipFill>
        <p:spPr>
          <a:xfrm>
            <a:off x="4923281" y="1930049"/>
            <a:ext cx="2345435" cy="156362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Placeholder 15">
            <a:extLst>
              <a:ext uri="{FF2B5EF4-FFF2-40B4-BE49-F238E27FC236}">
                <a16:creationId xmlns:a16="http://schemas.microsoft.com/office/drawing/2014/main" id="{0D7DF078-668F-4BCD-8FB3-AA851ACCBCA9}"/>
              </a:ext>
            </a:extLst>
          </p:cNvPr>
          <p:cNvPicPr>
            <a:picLocks noGrp="1" noChangeAspect="1"/>
          </p:cNvPicPr>
          <p:nvPr>
            <p:ph type="pic" sz="quarter" idx="17"/>
          </p:nvPr>
        </p:nvPicPr>
        <p:blipFill>
          <a:blip r:embed="rId8" cstate="print">
            <a:extLst>
              <a:ext uri="{28A0092B-C50C-407E-A947-70E740481C1C}">
                <a14:useLocalDpi xmlns:a14="http://schemas.microsoft.com/office/drawing/2010/main" val="0"/>
              </a:ext>
            </a:extLst>
          </a:blip>
          <a:srcRect/>
          <a:stretch/>
        </p:blipFill>
        <p:spPr>
          <a:xfrm>
            <a:off x="8904611" y="1982384"/>
            <a:ext cx="2295144" cy="150459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Placeholder 6">
            <a:extLst>
              <a:ext uri="{FF2B5EF4-FFF2-40B4-BE49-F238E27FC236}">
                <a16:creationId xmlns:a16="http://schemas.microsoft.com/office/drawing/2014/main" id="{C43DDEE9-C27C-46FD-9927-F682FF3D4A83}"/>
              </a:ext>
            </a:extLst>
          </p:cNvPr>
          <p:cNvPicPr>
            <a:picLocks noGrp="1" noChangeAspect="1"/>
          </p:cNvPicPr>
          <p:nvPr>
            <p:ph type="pic" sz="quarter" idx="15"/>
          </p:nvPr>
        </p:nvPicPr>
        <p:blipFill>
          <a:blip r:embed="rId9" cstate="print">
            <a:extLst>
              <a:ext uri="{28A0092B-C50C-407E-A947-70E740481C1C}">
                <a14:useLocalDpi xmlns:a14="http://schemas.microsoft.com/office/drawing/2010/main" val="0"/>
              </a:ext>
            </a:extLst>
          </a:blip>
          <a:srcRect/>
          <a:stretch/>
        </p:blipFill>
        <p:spPr>
          <a:xfrm>
            <a:off x="1168327" y="1911667"/>
            <a:ext cx="2298331" cy="1564867"/>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14">
            <a:extLst>
              <a:ext uri="{FF2B5EF4-FFF2-40B4-BE49-F238E27FC236}">
                <a16:creationId xmlns:a16="http://schemas.microsoft.com/office/drawing/2014/main" id="{39EAF49D-8305-478F-A0C7-30EF3562DEA2}"/>
              </a:ext>
            </a:extLst>
          </p:cNvPr>
          <p:cNvSpPr/>
          <p:nvPr/>
        </p:nvSpPr>
        <p:spPr>
          <a:xfrm>
            <a:off x="495299" y="3510812"/>
            <a:ext cx="3644389" cy="363538"/>
          </a:xfrm>
          <a:prstGeom prst="rect">
            <a:avLst/>
          </a:prstGeom>
          <a:solidFill>
            <a:sysClr val="windowText" lastClr="000000">
              <a:lumMod val="75000"/>
              <a:lumOff val="25000"/>
            </a:sys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oneywell Sans Web" panose="02010503040101060203" pitchFamily="2" charset="0"/>
              </a:rPr>
              <a:t>STEM Education</a:t>
            </a:r>
          </a:p>
        </p:txBody>
      </p:sp>
      <p:sp>
        <p:nvSpPr>
          <p:cNvPr id="17" name="Rectangle 16">
            <a:extLst>
              <a:ext uri="{FF2B5EF4-FFF2-40B4-BE49-F238E27FC236}">
                <a16:creationId xmlns:a16="http://schemas.microsoft.com/office/drawing/2014/main" id="{D36397D9-016E-4085-815B-F73F47669ABA}"/>
              </a:ext>
            </a:extLst>
          </p:cNvPr>
          <p:cNvSpPr/>
          <p:nvPr/>
        </p:nvSpPr>
        <p:spPr>
          <a:xfrm>
            <a:off x="8281826" y="3510812"/>
            <a:ext cx="3609952" cy="363538"/>
          </a:xfrm>
          <a:prstGeom prst="rect">
            <a:avLst/>
          </a:prstGeom>
          <a:solidFill>
            <a:sysClr val="windowText" lastClr="000000">
              <a:lumMod val="75000"/>
              <a:lumOff val="25000"/>
            </a:sys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oneywell Sans Web" panose="02010503040101060203" pitchFamily="2" charset="0"/>
              </a:rPr>
              <a:t>Humanitarian Relief </a:t>
            </a:r>
          </a:p>
        </p:txBody>
      </p:sp>
      <p:sp>
        <p:nvSpPr>
          <p:cNvPr id="18" name="Rectangle 17">
            <a:extLst>
              <a:ext uri="{FF2B5EF4-FFF2-40B4-BE49-F238E27FC236}">
                <a16:creationId xmlns:a16="http://schemas.microsoft.com/office/drawing/2014/main" id="{A306F620-5745-420D-B916-3597CCD91D53}"/>
              </a:ext>
            </a:extLst>
          </p:cNvPr>
          <p:cNvSpPr/>
          <p:nvPr/>
        </p:nvSpPr>
        <p:spPr>
          <a:xfrm>
            <a:off x="4245982" y="3510812"/>
            <a:ext cx="3876041" cy="363538"/>
          </a:xfrm>
          <a:prstGeom prst="rect">
            <a:avLst/>
          </a:prstGeom>
          <a:solidFill>
            <a:sysClr val="windowText" lastClr="000000">
              <a:lumMod val="75000"/>
              <a:lumOff val="25000"/>
            </a:sysClr>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oneywell Sans Web" panose="02010503040101060203" pitchFamily="2" charset="0"/>
              </a:rPr>
              <a:t>Inclusion &amp; Diversity</a:t>
            </a:r>
          </a:p>
        </p:txBody>
      </p:sp>
      <p:sp>
        <p:nvSpPr>
          <p:cNvPr id="19" name="TextBox 18">
            <a:extLst>
              <a:ext uri="{FF2B5EF4-FFF2-40B4-BE49-F238E27FC236}">
                <a16:creationId xmlns:a16="http://schemas.microsoft.com/office/drawing/2014/main" id="{0B944C31-1E9D-44FC-98AE-42B704BE4006}"/>
              </a:ext>
            </a:extLst>
          </p:cNvPr>
          <p:cNvSpPr txBox="1"/>
          <p:nvPr/>
        </p:nvSpPr>
        <p:spPr>
          <a:xfrm>
            <a:off x="488234" y="917774"/>
            <a:ext cx="11215527" cy="478032"/>
          </a:xfrm>
          <a:prstGeom prst="rect">
            <a:avLst/>
          </a:prstGeom>
          <a:noFill/>
        </p:spPr>
        <p:txBody>
          <a:bodyPr wrap="square" lIns="0" tIns="0" rIns="0" bIns="0" rtlCol="0">
            <a:noAutofit/>
          </a:bodyPr>
          <a:lstStyle/>
          <a:p>
            <a:pPr algn="ctr" defTabSz="457200" eaLnBrk="0" fontAlgn="base" hangingPunct="0">
              <a:spcAft>
                <a:spcPts val="600"/>
              </a:spcAft>
              <a:buClr>
                <a:srgbClr val="DC202E"/>
              </a:buClr>
              <a:defRPr/>
            </a:pPr>
            <a:r>
              <a:rPr lang="en-US" sz="1600" dirty="0">
                <a:solidFill>
                  <a:srgbClr val="000000"/>
                </a:solidFill>
              </a:rPr>
              <a:t>Honeywell demonstrates its commitment to Corporate Social Responsibility and community involvement through </a:t>
            </a:r>
            <a:br>
              <a:rPr lang="en-US" sz="1600" dirty="0">
                <a:solidFill>
                  <a:srgbClr val="000000"/>
                </a:solidFill>
              </a:rPr>
            </a:br>
            <a:r>
              <a:rPr lang="en-US" sz="1600" b="1" dirty="0">
                <a:solidFill>
                  <a:schemeClr val="accent1"/>
                </a:solidFill>
              </a:rPr>
              <a:t>Honeywell Hometown Solutions</a:t>
            </a:r>
            <a:r>
              <a:rPr lang="en-US" sz="1600" dirty="0">
                <a:solidFill>
                  <a:srgbClr val="000000"/>
                </a:solidFill>
              </a:rPr>
              <a:t>, a global philanthropic initiative focused primarily on </a:t>
            </a:r>
            <a:br>
              <a:rPr lang="en-US" sz="1600" dirty="0">
                <a:solidFill>
                  <a:srgbClr val="000000"/>
                </a:solidFill>
              </a:rPr>
            </a:br>
            <a:r>
              <a:rPr lang="en-US" sz="1600" b="1" dirty="0">
                <a:solidFill>
                  <a:schemeClr val="accent1"/>
                </a:solidFill>
              </a:rPr>
              <a:t>STEM Education, Inclusion and Diversity, </a:t>
            </a:r>
            <a:r>
              <a:rPr lang="en-US" sz="1600" dirty="0"/>
              <a:t>and</a:t>
            </a:r>
            <a:r>
              <a:rPr lang="en-US" sz="1600" b="1" dirty="0">
                <a:solidFill>
                  <a:schemeClr val="accent1"/>
                </a:solidFill>
              </a:rPr>
              <a:t> Humanitarian Relief</a:t>
            </a:r>
            <a:r>
              <a:rPr lang="en-US" sz="1600" dirty="0"/>
              <a:t>. </a:t>
            </a:r>
          </a:p>
        </p:txBody>
      </p:sp>
    </p:spTree>
    <p:extLst>
      <p:ext uri="{BB962C8B-B14F-4D97-AF65-F5344CB8AC3E}">
        <p14:creationId xmlns:p14="http://schemas.microsoft.com/office/powerpoint/2010/main" val="3860840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6BC83E2F-0833-0848-8E15-B897144DE0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195FF985-7D93-174F-A0FA-68BF051E859B}"/>
              </a:ext>
            </a:extLst>
          </p:cNvPr>
          <p:cNvSpPr>
            <a:spLocks noGrp="1"/>
          </p:cNvSpPr>
          <p:nvPr>
            <p:ph type="sldNum" sz="quarter" idx="4294967295"/>
          </p:nvPr>
        </p:nvSpPr>
        <p:spPr>
          <a:xfrm>
            <a:off x="11308368" y="6480164"/>
            <a:ext cx="496945" cy="237617"/>
          </a:xfrm>
        </p:spPr>
        <p:txBody>
          <a:bodyPr/>
          <a:lstStyle/>
          <a:p>
            <a:pPr marL="0" marR="0" lvl="0" indent="0" algn="r" defTabSz="914400" rtl="0" eaLnBrk="1" fontAlgn="auto" latinLnBrk="0" hangingPunct="1">
              <a:spcBef>
                <a:spcPts val="0"/>
              </a:spcBef>
              <a:spcAft>
                <a:spcPts val="600"/>
              </a:spcAft>
              <a:buClrTx/>
              <a:buSzTx/>
              <a:buFontTx/>
              <a:buNone/>
              <a:tabLst/>
              <a:defRPr/>
            </a:pPr>
            <a:fld id="{7B94EC18-1D2B-4535-B738-0E53AFE26620}" type="slidenum">
              <a:rPr kumimoji="0" lang="en-US"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spcBef>
                  <a:spcPts val="0"/>
                </a:spcBef>
                <a:spcAft>
                  <a:spcPts val="600"/>
                </a:spcAft>
                <a:buClrTx/>
                <a:buSzTx/>
                <a:buFontTx/>
                <a:buNone/>
                <a:tabLst/>
                <a:defRPr/>
              </a:pPr>
              <a:t>15</a:t>
            </a:fld>
            <a:endParaRPr kumimoji="0" lang="en-US" b="1" i="0" u="none" strike="noStrike" kern="1200" cap="none" spc="0" normalizeH="0" baseline="0" noProof="0">
              <a:ln>
                <a:noFill/>
              </a:ln>
              <a:solidFill>
                <a:srgbClr val="707070"/>
              </a:solidFill>
              <a:effectLst/>
              <a:uLnTx/>
              <a:uFillTx/>
              <a:latin typeface="Arial"/>
              <a:ea typeface="+mn-ea"/>
              <a:cs typeface="+mn-cs"/>
            </a:endParaRPr>
          </a:p>
        </p:txBody>
      </p:sp>
    </p:spTree>
    <p:extLst>
      <p:ext uri="{BB962C8B-B14F-4D97-AF65-F5344CB8AC3E}">
        <p14:creationId xmlns:p14="http://schemas.microsoft.com/office/powerpoint/2010/main" val="4188037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FAC0E-0955-1345-BA07-091AEED26C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dirty="0">
              <a:ln>
                <a:noFill/>
              </a:ln>
              <a:solidFill>
                <a:srgbClr val="707070"/>
              </a:solidFill>
              <a:effectLst/>
              <a:uLnTx/>
              <a:uFillTx/>
              <a:latin typeface="Arial"/>
              <a:ea typeface="+mn-ea"/>
              <a:cs typeface="+mn-cs"/>
            </a:endParaRPr>
          </a:p>
        </p:txBody>
      </p:sp>
      <p:sp>
        <p:nvSpPr>
          <p:cNvPr id="20" name="Title 1">
            <a:extLst>
              <a:ext uri="{FF2B5EF4-FFF2-40B4-BE49-F238E27FC236}">
                <a16:creationId xmlns:a16="http://schemas.microsoft.com/office/drawing/2014/main" id="{CCA3AABD-B7C3-E247-BBD1-9AC3AE2998DA}"/>
              </a:ext>
            </a:extLst>
          </p:cNvPr>
          <p:cNvSpPr txBox="1">
            <a:spLocks/>
          </p:cNvSpPr>
          <p:nvPr/>
        </p:nvSpPr>
        <p:spPr>
          <a:xfrm>
            <a:off x="384467" y="495300"/>
            <a:ext cx="11201401" cy="419100"/>
          </a:xfrm>
          <a:prstGeom prst="rect">
            <a:avLst/>
          </a:prstGeom>
        </p:spPr>
        <p:txBody>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Black"/>
              </a:rPr>
              <a:t>Our statement of principles</a:t>
            </a:r>
            <a:endParaRPr kumimoji="0" lang="en-US" sz="3200" b="0" i="0" u="none" strike="noStrike" kern="1200" cap="all" spc="0" normalizeH="0" baseline="0" noProof="0" dirty="0">
              <a:ln>
                <a:noFill/>
              </a:ln>
              <a:solidFill>
                <a:prstClr val="black"/>
              </a:solidFill>
              <a:effectLst/>
              <a:uLnTx/>
              <a:uFillTx/>
              <a:latin typeface="Arial Black"/>
              <a:ea typeface="+mj-ea"/>
              <a:cs typeface="+mj-cs"/>
            </a:endParaRPr>
          </a:p>
        </p:txBody>
      </p:sp>
      <p:sp>
        <p:nvSpPr>
          <p:cNvPr id="28" name="TextBox 27">
            <a:extLst>
              <a:ext uri="{FF2B5EF4-FFF2-40B4-BE49-F238E27FC236}">
                <a16:creationId xmlns:a16="http://schemas.microsoft.com/office/drawing/2014/main" id="{A92ECDBA-2C5F-4B61-BE31-5561783AF61A}"/>
              </a:ext>
            </a:extLst>
          </p:cNvPr>
          <p:cNvSpPr txBox="1"/>
          <p:nvPr/>
        </p:nvSpPr>
        <p:spPr>
          <a:xfrm>
            <a:off x="495299" y="1384537"/>
            <a:ext cx="11201401" cy="600364"/>
          </a:xfrm>
          <a:prstGeom prst="rect">
            <a:avLst/>
          </a:prstGeom>
          <a:noFill/>
        </p:spPr>
        <p:txBody>
          <a:bodyPr wrap="square" lIns="0" tIns="0" rIns="0" bIns="0" rtlCol="0">
            <a:noAutofit/>
          </a:bodyPr>
          <a:lstStyle/>
          <a:p>
            <a:pPr marL="0" lvl="1">
              <a:spcAft>
                <a:spcPts val="600"/>
              </a:spcAft>
              <a:buClr>
                <a:srgbClr val="DC202E"/>
              </a:buClr>
            </a:pPr>
            <a:r>
              <a:rPr lang="en-US" sz="2000" dirty="0">
                <a:solidFill>
                  <a:prstClr val="black"/>
                </a:solidFill>
              </a:rPr>
              <a:t>Our foundational principles are essential to our success as a global company and serve as a guide for how we conduct business.</a:t>
            </a: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endParaRPr lang="en-US" sz="2000" dirty="0">
              <a:solidFill>
                <a:prstClr val="black"/>
              </a:solidFill>
            </a:endParaRPr>
          </a:p>
          <a:p>
            <a:pPr marL="0" lvl="1">
              <a:spcAft>
                <a:spcPts val="600"/>
              </a:spcAft>
              <a:buClr>
                <a:srgbClr val="DC202E"/>
              </a:buClr>
            </a:pPr>
            <a:r>
              <a:rPr lang="en-US" sz="2000" dirty="0">
                <a:solidFill>
                  <a:prstClr val="black"/>
                </a:solidFill>
              </a:rPr>
              <a:t>Read our full Statement of Principles at Honeywell.com in the Company </a:t>
            </a:r>
            <a:r>
              <a:rPr lang="en-US" sz="2000" dirty="0">
                <a:solidFill>
                  <a:prstClr val="black"/>
                </a:solidFill>
                <a:sym typeface="Wingdings" panose="05000000000000000000" pitchFamily="2" charset="2"/>
              </a:rPr>
              <a:t> About Us section.</a:t>
            </a:r>
            <a:endParaRPr lang="en-US" sz="2000" dirty="0">
              <a:solidFill>
                <a:prstClr val="black"/>
              </a:solidFill>
            </a:endParaRPr>
          </a:p>
        </p:txBody>
      </p:sp>
      <p:sp>
        <p:nvSpPr>
          <p:cNvPr id="31" name="TextBox 30">
            <a:extLst>
              <a:ext uri="{FF2B5EF4-FFF2-40B4-BE49-F238E27FC236}">
                <a16:creationId xmlns:a16="http://schemas.microsoft.com/office/drawing/2014/main" id="{EC57C266-5DFA-43BA-ABE4-C62E43AA6307}"/>
              </a:ext>
            </a:extLst>
          </p:cNvPr>
          <p:cNvSpPr txBox="1"/>
          <p:nvPr/>
        </p:nvSpPr>
        <p:spPr>
          <a:xfrm>
            <a:off x="495298" y="2455038"/>
            <a:ext cx="10357427" cy="2862322"/>
          </a:xfrm>
          <a:prstGeom prst="rect">
            <a:avLst/>
          </a:prstGeom>
          <a:noFill/>
        </p:spPr>
        <p:txBody>
          <a:bodyPr wrap="square" lIns="0" tIns="0" rIns="0" bIns="0" rtlCol="0">
            <a:spAutoFit/>
          </a:bodyPr>
          <a:lstStyle/>
          <a:p>
            <a:r>
              <a:rPr lang="en-US" sz="2400" i="1" dirty="0"/>
              <a:t>“</a:t>
            </a:r>
            <a:r>
              <a:rPr lang="en-US" sz="2400" b="1" i="1" dirty="0"/>
              <a:t>We believe there is ample common ground for people to come together in support of a positive agenda that creates good jobs and prosperity for citizens while protecting the planet. While we do not comment or respond to every social issue, policy proposal, and incident that occurs, we are unwavering in our foundational principles, and we will always champion the fundamental equality, dignity, safety, and well-being of every human being.”</a:t>
            </a:r>
          </a:p>
          <a:p>
            <a:pPr algn="l"/>
            <a:endParaRPr lang="en-US" i="1" dirty="0"/>
          </a:p>
        </p:txBody>
      </p:sp>
    </p:spTree>
    <p:extLst>
      <p:ext uri="{BB962C8B-B14F-4D97-AF65-F5344CB8AC3E}">
        <p14:creationId xmlns:p14="http://schemas.microsoft.com/office/powerpoint/2010/main" val="104148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3E594-408C-4A59-8B9A-8EBDB1CC2959}"/>
              </a:ext>
            </a:extLst>
          </p:cNvPr>
          <p:cNvSpPr>
            <a:spLocks noGrp="1"/>
          </p:cNvSpPr>
          <p:nvPr>
            <p:ph type="title"/>
          </p:nvPr>
        </p:nvSpPr>
        <p:spPr/>
        <p:txBody>
          <a:bodyPr/>
          <a:lstStyle/>
          <a:p>
            <a:r>
              <a:rPr lang="en-US" dirty="0"/>
              <a:t>Awards and recognition</a:t>
            </a:r>
          </a:p>
        </p:txBody>
      </p:sp>
      <p:sp>
        <p:nvSpPr>
          <p:cNvPr id="3" name="Slide Number Placeholder 2">
            <a:extLst>
              <a:ext uri="{FF2B5EF4-FFF2-40B4-BE49-F238E27FC236}">
                <a16:creationId xmlns:a16="http://schemas.microsoft.com/office/drawing/2014/main" id="{44E6BED2-A366-4166-8ACA-2B4FB014E839}"/>
              </a:ext>
            </a:extLst>
          </p:cNvPr>
          <p:cNvSpPr>
            <a:spLocks noGrp="1"/>
          </p:cNvSpPr>
          <p:nvPr>
            <p:ph type="sldNum" sz="quarter" idx="12"/>
          </p:nvPr>
        </p:nvSpPr>
        <p:spPr/>
        <p:txBody>
          <a:bodyPr/>
          <a:lstStyle/>
          <a:p>
            <a:fld id="{7B94EC18-1D2B-4535-B738-0E53AFE26620}" type="slidenum">
              <a:rPr lang="en-US" smtClean="0"/>
              <a:t>17</a:t>
            </a:fld>
            <a:endParaRPr lang="en-US" dirty="0"/>
          </a:p>
        </p:txBody>
      </p:sp>
      <p:pic>
        <p:nvPicPr>
          <p:cNvPr id="19" name="Picture 4" descr="Ethisphere Announces the 2021 World&amp;#39;s Most Ethical Companies - Ethisphere®  Institute | Good. Smart. Business. Profit.®">
            <a:extLst>
              <a:ext uri="{FF2B5EF4-FFF2-40B4-BE49-F238E27FC236}">
                <a16:creationId xmlns:a16="http://schemas.microsoft.com/office/drawing/2014/main" id="{4D87571C-F449-43CD-B352-0171B735B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521" y="1491617"/>
            <a:ext cx="3483901" cy="19037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2021 Forbes CEO Next">
            <a:extLst>
              <a:ext uri="{FF2B5EF4-FFF2-40B4-BE49-F238E27FC236}">
                <a16:creationId xmlns:a16="http://schemas.microsoft.com/office/drawing/2014/main" id="{8D52C9E9-1791-4587-BCFA-53B0E5C9C9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809501" y="1967867"/>
            <a:ext cx="2616420" cy="9512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Most Innovative Companies – Standard Logo – FastCompany Store">
            <a:extLst>
              <a:ext uri="{FF2B5EF4-FFF2-40B4-BE49-F238E27FC236}">
                <a16:creationId xmlns:a16="http://schemas.microsoft.com/office/drawing/2014/main" id="{31068B31-9AE6-4A36-BBB0-FD5C47A41AE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9905" y="4248575"/>
            <a:ext cx="1944044" cy="2172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Convene Wins Golden Peacock Innovative Product Award - Azeus Convene">
            <a:extLst>
              <a:ext uri="{FF2B5EF4-FFF2-40B4-BE49-F238E27FC236}">
                <a16:creationId xmlns:a16="http://schemas.microsoft.com/office/drawing/2014/main" id="{1472B39E-E5E1-4CE4-BF9F-E7B93BE262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939818" y="4248575"/>
            <a:ext cx="1491332" cy="21945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2E85499-2AE8-4C21-A187-CAEA6F77A0E8}"/>
              </a:ext>
            </a:extLst>
          </p:cNvPr>
          <p:cNvPicPr>
            <a:picLocks noChangeAspect="1"/>
          </p:cNvPicPr>
          <p:nvPr/>
        </p:nvPicPr>
        <p:blipFill rotWithShape="1">
          <a:blip r:embed="rId6"/>
          <a:srcRect l="27108" r="27707" b="6801"/>
          <a:stretch/>
        </p:blipFill>
        <p:spPr>
          <a:xfrm>
            <a:off x="935694" y="1308494"/>
            <a:ext cx="2007405" cy="2270016"/>
          </a:xfrm>
          <a:prstGeom prst="rect">
            <a:avLst/>
          </a:prstGeom>
        </p:spPr>
      </p:pic>
      <p:sp>
        <p:nvSpPr>
          <p:cNvPr id="35" name="TextBox 34">
            <a:extLst>
              <a:ext uri="{FF2B5EF4-FFF2-40B4-BE49-F238E27FC236}">
                <a16:creationId xmlns:a16="http://schemas.microsoft.com/office/drawing/2014/main" id="{104CDE0F-3445-4737-88E0-CABD9C773FC6}"/>
              </a:ext>
            </a:extLst>
          </p:cNvPr>
          <p:cNvSpPr txBox="1"/>
          <p:nvPr/>
        </p:nvSpPr>
        <p:spPr>
          <a:xfrm>
            <a:off x="401830" y="3359849"/>
            <a:ext cx="3075131" cy="246221"/>
          </a:xfrm>
          <a:prstGeom prst="rect">
            <a:avLst/>
          </a:prstGeom>
          <a:noFill/>
        </p:spPr>
        <p:txBody>
          <a:bodyPr wrap="square" rtlCol="0">
            <a:spAutoFit/>
          </a:bodyPr>
          <a:lstStyle/>
          <a:p>
            <a:pPr algn="ctr"/>
            <a:r>
              <a:rPr lang="en-US" sz="1000" b="1" dirty="0"/>
              <a:t>THE WORLD’S MOST ADMIRED COMPANIES</a:t>
            </a:r>
          </a:p>
        </p:txBody>
      </p:sp>
    </p:spTree>
    <p:extLst>
      <p:ext uri="{BB962C8B-B14F-4D97-AF65-F5344CB8AC3E}">
        <p14:creationId xmlns:p14="http://schemas.microsoft.com/office/powerpoint/2010/main" val="308950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64F520-D74C-45B2-9B9B-26C69159B78C}"/>
              </a:ext>
            </a:extLst>
          </p:cNvPr>
          <p:cNvSpPr/>
          <p:nvPr/>
        </p:nvSpPr>
        <p:spPr>
          <a:xfrm>
            <a:off x="0" y="2225423"/>
            <a:ext cx="12191999" cy="38170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133711A-3AB7-4671-A1C7-3A52329152D5}"/>
              </a:ext>
            </a:extLst>
          </p:cNvPr>
          <p:cNvSpPr>
            <a:spLocks noGrp="1"/>
          </p:cNvSpPr>
          <p:nvPr>
            <p:ph type="title"/>
          </p:nvPr>
        </p:nvSpPr>
        <p:spPr>
          <a:xfrm>
            <a:off x="495299" y="495300"/>
            <a:ext cx="11201401" cy="419100"/>
          </a:xfrm>
        </p:spPr>
        <p:txBody>
          <a:bodyPr/>
          <a:lstStyle/>
          <a:p>
            <a:r>
              <a:rPr lang="en-US" dirty="0"/>
              <a:t>Honeywell behaviors</a:t>
            </a:r>
          </a:p>
        </p:txBody>
      </p:sp>
      <p:sp>
        <p:nvSpPr>
          <p:cNvPr id="3" name="Slide Number Placeholder 2">
            <a:extLst>
              <a:ext uri="{FF2B5EF4-FFF2-40B4-BE49-F238E27FC236}">
                <a16:creationId xmlns:a16="http://schemas.microsoft.com/office/drawing/2014/main" id="{434BB1D6-14B6-4164-B388-BD13882264C4}"/>
              </a:ext>
            </a:extLst>
          </p:cNvPr>
          <p:cNvSpPr>
            <a:spLocks noGrp="1"/>
          </p:cNvSpPr>
          <p:nvPr>
            <p:ph type="sldNum" sz="quarter" idx="12"/>
          </p:nvPr>
        </p:nvSpPr>
        <p:spPr/>
        <p:txBody>
          <a:bodyPr/>
          <a:lstStyle/>
          <a:p>
            <a:fld id="{7B94EC18-1D2B-4535-B738-0E53AFE26620}" type="slidenum">
              <a:rPr lang="en-US" smtClean="0"/>
              <a:t>18</a:t>
            </a:fld>
            <a:endParaRPr lang="en-US" dirty="0"/>
          </a:p>
        </p:txBody>
      </p:sp>
      <p:sp>
        <p:nvSpPr>
          <p:cNvPr id="4" name="Rectangle 3">
            <a:extLst>
              <a:ext uri="{FF2B5EF4-FFF2-40B4-BE49-F238E27FC236}">
                <a16:creationId xmlns:a16="http://schemas.microsoft.com/office/drawing/2014/main" id="{55646AB5-3F27-4FC9-A2FB-96D152AF06DB}"/>
              </a:ext>
            </a:extLst>
          </p:cNvPr>
          <p:cNvSpPr/>
          <p:nvPr/>
        </p:nvSpPr>
        <p:spPr>
          <a:xfrm>
            <a:off x="0" y="1231479"/>
            <a:ext cx="12191999" cy="1107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E3C60E63-6D0D-4533-B300-95723EEEEF29}"/>
              </a:ext>
            </a:extLst>
          </p:cNvPr>
          <p:cNvSpPr txBox="1"/>
          <p:nvPr/>
        </p:nvSpPr>
        <p:spPr>
          <a:xfrm>
            <a:off x="847928" y="1413613"/>
            <a:ext cx="2850204" cy="914400"/>
          </a:xfrm>
          <a:prstGeom prst="rect">
            <a:avLst/>
          </a:prstGeom>
          <a:noFill/>
        </p:spPr>
        <p:txBody>
          <a:bodyPr wrap="square" lIns="0" tIns="0" rIns="0" bIns="0" rtlCol="0">
            <a:noAutofit/>
          </a:bodyPr>
          <a:lstStyle/>
          <a:p>
            <a:pPr algn="l"/>
            <a:r>
              <a:rPr lang="en-US" sz="2400" b="1" dirty="0">
                <a:solidFill>
                  <a:schemeClr val="bg1"/>
                </a:solidFill>
                <a:latin typeface="+mj-lt"/>
              </a:rPr>
              <a:t>FOUNDATIONAL PRINCIPLES</a:t>
            </a:r>
          </a:p>
        </p:txBody>
      </p:sp>
      <p:sp>
        <p:nvSpPr>
          <p:cNvPr id="6" name="TextBox 5">
            <a:extLst>
              <a:ext uri="{FF2B5EF4-FFF2-40B4-BE49-F238E27FC236}">
                <a16:creationId xmlns:a16="http://schemas.microsoft.com/office/drawing/2014/main" id="{98709FA1-0FE9-4D5F-B273-04BC2469B5A1}"/>
              </a:ext>
            </a:extLst>
          </p:cNvPr>
          <p:cNvSpPr txBox="1"/>
          <p:nvPr/>
        </p:nvSpPr>
        <p:spPr>
          <a:xfrm>
            <a:off x="4448783" y="1480076"/>
            <a:ext cx="1939047" cy="578795"/>
          </a:xfrm>
          <a:prstGeom prst="rect">
            <a:avLst/>
          </a:prstGeom>
          <a:noFill/>
        </p:spPr>
        <p:txBody>
          <a:bodyPr wrap="square" lIns="0" tIns="0" rIns="0" bIns="0" rtlCol="0">
            <a:noAutofit/>
          </a:bodyPr>
          <a:lstStyle/>
          <a:p>
            <a:pPr algn="l"/>
            <a:r>
              <a:rPr lang="en-US" b="1" dirty="0">
                <a:solidFill>
                  <a:schemeClr val="bg1"/>
                </a:solidFill>
              </a:rPr>
              <a:t>Integrity and Ethics</a:t>
            </a:r>
          </a:p>
        </p:txBody>
      </p:sp>
      <p:sp>
        <p:nvSpPr>
          <p:cNvPr id="7" name="TextBox 6">
            <a:extLst>
              <a:ext uri="{FF2B5EF4-FFF2-40B4-BE49-F238E27FC236}">
                <a16:creationId xmlns:a16="http://schemas.microsoft.com/office/drawing/2014/main" id="{5270B715-5434-4016-8208-7330F910031F}"/>
              </a:ext>
            </a:extLst>
          </p:cNvPr>
          <p:cNvSpPr txBox="1"/>
          <p:nvPr/>
        </p:nvSpPr>
        <p:spPr>
          <a:xfrm>
            <a:off x="6851515" y="1480076"/>
            <a:ext cx="1939047" cy="578795"/>
          </a:xfrm>
          <a:prstGeom prst="rect">
            <a:avLst/>
          </a:prstGeom>
          <a:noFill/>
        </p:spPr>
        <p:txBody>
          <a:bodyPr wrap="square" lIns="0" tIns="0" rIns="0" bIns="0" rtlCol="0">
            <a:noAutofit/>
          </a:bodyPr>
          <a:lstStyle/>
          <a:p>
            <a:pPr algn="l"/>
            <a:r>
              <a:rPr lang="en-US" b="1" dirty="0">
                <a:solidFill>
                  <a:schemeClr val="bg1"/>
                </a:solidFill>
              </a:rPr>
              <a:t>Inclusion and Diversity</a:t>
            </a:r>
          </a:p>
        </p:txBody>
      </p:sp>
      <p:sp>
        <p:nvSpPr>
          <p:cNvPr id="8" name="TextBox 7">
            <a:extLst>
              <a:ext uri="{FF2B5EF4-FFF2-40B4-BE49-F238E27FC236}">
                <a16:creationId xmlns:a16="http://schemas.microsoft.com/office/drawing/2014/main" id="{DDC48161-4593-42DE-99F4-04DA0F088715}"/>
              </a:ext>
            </a:extLst>
          </p:cNvPr>
          <p:cNvSpPr txBox="1"/>
          <p:nvPr/>
        </p:nvSpPr>
        <p:spPr>
          <a:xfrm>
            <a:off x="9367736" y="1480076"/>
            <a:ext cx="1939047" cy="578795"/>
          </a:xfrm>
          <a:prstGeom prst="rect">
            <a:avLst/>
          </a:prstGeom>
          <a:noFill/>
        </p:spPr>
        <p:txBody>
          <a:bodyPr wrap="square" lIns="0" tIns="0" rIns="0" bIns="0" rtlCol="0">
            <a:noAutofit/>
          </a:bodyPr>
          <a:lstStyle/>
          <a:p>
            <a:pPr algn="l"/>
            <a:r>
              <a:rPr lang="en-US" b="1" dirty="0">
                <a:solidFill>
                  <a:schemeClr val="bg1"/>
                </a:solidFill>
              </a:rPr>
              <a:t>Workplace Respect</a:t>
            </a:r>
          </a:p>
        </p:txBody>
      </p:sp>
      <p:cxnSp>
        <p:nvCxnSpPr>
          <p:cNvPr id="9" name="Straight Connector 8">
            <a:extLst>
              <a:ext uri="{FF2B5EF4-FFF2-40B4-BE49-F238E27FC236}">
                <a16:creationId xmlns:a16="http://schemas.microsoft.com/office/drawing/2014/main" id="{C987EC3E-1FFE-4A65-B7D3-80FBE556E9C8}"/>
              </a:ext>
            </a:extLst>
          </p:cNvPr>
          <p:cNvCxnSpPr/>
          <p:nvPr/>
        </p:nvCxnSpPr>
        <p:spPr>
          <a:xfrm>
            <a:off x="3929974" y="1489807"/>
            <a:ext cx="0" cy="57879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534659C-7C77-4DDD-856E-DD133C04942A}"/>
              </a:ext>
            </a:extLst>
          </p:cNvPr>
          <p:cNvCxnSpPr/>
          <p:nvPr/>
        </p:nvCxnSpPr>
        <p:spPr>
          <a:xfrm>
            <a:off x="6387830" y="1489807"/>
            <a:ext cx="0" cy="57879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F6B3D3-66F0-409B-A373-86554E5985BB}"/>
              </a:ext>
            </a:extLst>
          </p:cNvPr>
          <p:cNvCxnSpPr/>
          <p:nvPr/>
        </p:nvCxnSpPr>
        <p:spPr>
          <a:xfrm>
            <a:off x="8790562" y="1489807"/>
            <a:ext cx="0" cy="57879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a:extLst>
              <a:ext uri="{FF2B5EF4-FFF2-40B4-BE49-F238E27FC236}">
                <a16:creationId xmlns:a16="http://schemas.microsoft.com/office/drawing/2014/main" id="{3C6D9D41-7C13-42C1-864B-DE4ACB7EE60C}"/>
              </a:ext>
            </a:extLst>
          </p:cNvPr>
          <p:cNvGraphicFramePr>
            <a:graphicFrameLocks noGrp="1"/>
          </p:cNvGraphicFramePr>
          <p:nvPr/>
        </p:nvGraphicFramePr>
        <p:xfrm>
          <a:off x="329783" y="2501022"/>
          <a:ext cx="11603597" cy="3541407"/>
        </p:xfrm>
        <a:graphic>
          <a:graphicData uri="http://schemas.openxmlformats.org/drawingml/2006/table">
            <a:tbl>
              <a:tblPr firstRow="1" firstCol="1" bandRow="1"/>
              <a:tblGrid>
                <a:gridCol w="3494159">
                  <a:extLst>
                    <a:ext uri="{9D8B030D-6E8A-4147-A177-3AD203B41FA5}">
                      <a16:colId xmlns:a16="http://schemas.microsoft.com/office/drawing/2014/main" val="2003373421"/>
                    </a:ext>
                  </a:extLst>
                </a:gridCol>
                <a:gridCol w="323185">
                  <a:extLst>
                    <a:ext uri="{9D8B030D-6E8A-4147-A177-3AD203B41FA5}">
                      <a16:colId xmlns:a16="http://schemas.microsoft.com/office/drawing/2014/main" val="3798008490"/>
                    </a:ext>
                  </a:extLst>
                </a:gridCol>
                <a:gridCol w="3731534">
                  <a:extLst>
                    <a:ext uri="{9D8B030D-6E8A-4147-A177-3AD203B41FA5}">
                      <a16:colId xmlns:a16="http://schemas.microsoft.com/office/drawing/2014/main" val="327594727"/>
                    </a:ext>
                  </a:extLst>
                </a:gridCol>
                <a:gridCol w="323230">
                  <a:extLst>
                    <a:ext uri="{9D8B030D-6E8A-4147-A177-3AD203B41FA5}">
                      <a16:colId xmlns:a16="http://schemas.microsoft.com/office/drawing/2014/main" val="3680375630"/>
                    </a:ext>
                  </a:extLst>
                </a:gridCol>
                <a:gridCol w="3731489">
                  <a:extLst>
                    <a:ext uri="{9D8B030D-6E8A-4147-A177-3AD203B41FA5}">
                      <a16:colId xmlns:a16="http://schemas.microsoft.com/office/drawing/2014/main" val="766211227"/>
                    </a:ext>
                  </a:extLst>
                </a:gridCol>
              </a:tblGrid>
              <a:tr h="1101160">
                <a:tc>
                  <a:txBody>
                    <a:bodyPr/>
                    <a:lstStyle/>
                    <a:p>
                      <a:pPr marL="0" marR="0">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Have a Passion for Winning</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Understand and beat the competition </a:t>
                      </a: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Fearless accountability for getting results</a:t>
                      </a:r>
                    </a:p>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l" defTabSz="914400" rtl="0" eaLnBrk="1" latinLnBrk="0" hangingPunct="1">
                        <a:spcBef>
                          <a:spcPts val="0"/>
                        </a:spcBef>
                        <a:spcAft>
                          <a:spcPts val="0"/>
                        </a:spcAft>
                      </a:pPr>
                      <a:r>
                        <a:rPr lang="en-US" sz="1600" b="1" kern="1200" dirty="0">
                          <a:solidFill>
                            <a:schemeClr val="tx1"/>
                          </a:solidFill>
                          <a:effectLst/>
                          <a:latin typeface="+mn-lt"/>
                          <a:ea typeface="Calibri" panose="020F0502020204030204" pitchFamily="34" charset="0"/>
                          <a:cs typeface="Times New Roman" panose="02020603050405020304" pitchFamily="18" charset="0"/>
                        </a:rPr>
                        <a:t>Be a Zealot for Growth </a:t>
                      </a:r>
                      <a:endParaRPr lang="en-US" sz="1600" b="1" kern="1200" dirty="0">
                        <a:solidFill>
                          <a:schemeClr val="tx1"/>
                        </a:solidFill>
                        <a:effectLst/>
                        <a:latin typeface="+mn-lt"/>
                        <a:ea typeface="Times New Roman" panose="02020603050405020304" pitchFamily="18" charset="0"/>
                        <a:cs typeface="Times New Roman" panose="02020603050405020304" pitchFamily="18" charset="0"/>
                      </a:endParaRP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mn-lt"/>
                          <a:ea typeface="Times New Roman" panose="02020603050405020304" pitchFamily="18" charset="0"/>
                          <a:cs typeface="Times New Roman" panose="02020603050405020304" pitchFamily="18" charset="0"/>
                        </a:rPr>
                        <a:t>Obsess over growth and customers </a:t>
                      </a:r>
                    </a:p>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tx1"/>
                          </a:solidFill>
                          <a:effectLst/>
                          <a:latin typeface="+mn-lt"/>
                          <a:ea typeface="Times New Roman" panose="02020603050405020304" pitchFamily="18" charset="0"/>
                          <a:cs typeface="Times New Roman" panose="02020603050405020304" pitchFamily="18" charset="0"/>
                        </a:rPr>
                        <a:t>Understand what creates value for customers </a:t>
                      </a:r>
                    </a:p>
                    <a:p>
                      <a:pPr marL="228600" marR="0">
                        <a:spcBef>
                          <a:spcPts val="0"/>
                        </a:spcBef>
                        <a:spcAft>
                          <a:spcPts val="800"/>
                        </a:spcAft>
                      </a:pPr>
                      <a:r>
                        <a:rPr lang="en-US" sz="1400" dirty="0">
                          <a:effectLst/>
                          <a:latin typeface="+mn-lt"/>
                          <a:ea typeface="Times New Roman" panose="02020603050405020304" pitchFamily="18"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lvl="0" indent="0">
                        <a:spcBef>
                          <a:spcPts val="0"/>
                        </a:spcBef>
                        <a:spcAft>
                          <a:spcPts val="0"/>
                        </a:spcAft>
                        <a:buFont typeface="Symbol" panose="05050102010706020507" pitchFamily="18" charset="2"/>
                        <a:buNone/>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b="1" kern="1200" dirty="0">
                          <a:solidFill>
                            <a:schemeClr val="tx1"/>
                          </a:solidFill>
                          <a:effectLst/>
                          <a:latin typeface="+mn-lt"/>
                          <a:ea typeface="Calibri" panose="020F0502020204030204" pitchFamily="34" charset="0"/>
                          <a:cs typeface="Times New Roman" panose="02020603050405020304" pitchFamily="18" charset="0"/>
                        </a:rPr>
                        <a:t>Think Big … Then Make It Happen </a:t>
                      </a:r>
                      <a:endParaRPr lang="en-US" sz="1600" b="1" kern="1200" dirty="0">
                        <a:solidFill>
                          <a:schemeClr val="tx1"/>
                        </a:solidFill>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Dream of the possibilities instead of limitations</a:t>
                      </a: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Be willing to re-examine almost anything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761408707"/>
                  </a:ext>
                </a:extLst>
              </a:tr>
              <a:tr h="1099127">
                <a:tc>
                  <a:txBody>
                    <a:bodyPr/>
                    <a:lstStyle/>
                    <a:p>
                      <a:pPr marL="0" marR="0">
                        <a:spcBef>
                          <a:spcPts val="0"/>
                        </a:spcBef>
                        <a:spcAft>
                          <a:spcPts val="0"/>
                        </a:spcAft>
                      </a:pPr>
                      <a:r>
                        <a:rPr lang="en-US" sz="1600" b="1" kern="1200" dirty="0">
                          <a:solidFill>
                            <a:schemeClr val="tx1"/>
                          </a:solidFill>
                          <a:effectLst/>
                          <a:latin typeface="+mn-lt"/>
                          <a:ea typeface="Calibri" panose="020F0502020204030204" pitchFamily="34" charset="0"/>
                          <a:cs typeface="Times New Roman" panose="02020603050405020304" pitchFamily="18" charset="0"/>
                        </a:rPr>
                        <a:t>Act with Urgency </a:t>
                      </a:r>
                      <a:endParaRPr lang="en-US" sz="1600" b="1" kern="1200" dirty="0">
                        <a:solidFill>
                          <a:schemeClr val="tx1"/>
                        </a:solidFill>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Move with lightning speed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Use speed as a differentiator</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22860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Be Courageous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Confront problems directly and face adversity head on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Take on seemingly impossible goals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342900" marR="0" lvl="0" indent="-342900">
                        <a:spcBef>
                          <a:spcPts val="0"/>
                        </a:spcBef>
                        <a:spcAft>
                          <a:spcPts val="0"/>
                        </a:spcAft>
                        <a:buFont typeface="Symbol" panose="05050102010706020507" pitchFamily="18" charset="2"/>
                        <a:buChar char=""/>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b="1" kern="1200" dirty="0">
                          <a:effectLst/>
                          <a:latin typeface="+mn-lt"/>
                          <a:ea typeface="Times New Roman" panose="02020603050405020304" pitchFamily="18" charset="0"/>
                          <a:cs typeface="Times New Roman" panose="02020603050405020304" pitchFamily="18" charset="0"/>
                        </a:rPr>
                        <a:t>Be Committed</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kern="1200" dirty="0">
                          <a:effectLst/>
                          <a:latin typeface="+mn-lt"/>
                          <a:ea typeface="Times New Roman" panose="02020603050405020304" pitchFamily="18" charset="0"/>
                          <a:cs typeface="Times New Roman" panose="02020603050405020304" pitchFamily="18" charset="0"/>
                        </a:rPr>
                        <a:t>Act like you own this place</a:t>
                      </a:r>
                      <a:endParaRPr lang="en-US" sz="14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kern="1200" dirty="0">
                          <a:effectLst/>
                          <a:latin typeface="+mn-lt"/>
                          <a:ea typeface="Times New Roman" panose="02020603050405020304" pitchFamily="18" charset="0"/>
                          <a:cs typeface="Times New Roman" panose="02020603050405020304" pitchFamily="18" charset="0"/>
                        </a:rPr>
                        <a:t>Overdeliver on commitments</a:t>
                      </a:r>
                    </a:p>
                    <a:p>
                      <a:pPr marL="342900" marR="0" lvl="0" indent="-342900">
                        <a:spcBef>
                          <a:spcPts val="0"/>
                        </a:spcBef>
                        <a:spcAft>
                          <a:spcPts val="0"/>
                        </a:spcAft>
                        <a:buFont typeface="Symbol" panose="05050102010706020507" pitchFamily="18" charset="2"/>
                        <a:buChar char=""/>
                      </a:pPr>
                      <a:r>
                        <a:rPr lang="en-US" sz="1400" kern="1200" dirty="0">
                          <a:effectLst/>
                          <a:latin typeface="+mn-lt"/>
                          <a:ea typeface="Times New Roman" panose="02020603050405020304" pitchFamily="18" charset="0"/>
                          <a:cs typeface="Times New Roman" panose="02020603050405020304" pitchFamily="18" charset="0"/>
                        </a:rPr>
                        <a:t>Lead by example and work hard</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686179419"/>
                  </a:ext>
                </a:extLst>
              </a:tr>
              <a:tr h="1279574">
                <a:tc>
                  <a:txBody>
                    <a:bodyPr/>
                    <a:lstStyle/>
                    <a:p>
                      <a:pPr marL="0" marR="0">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Build Exceptional Talent</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Find excellent talent and coach others</a:t>
                      </a: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Network relentlessly</a:t>
                      </a: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Be inclusive and ensure all contributions are valued</a:t>
                      </a:r>
                    </a:p>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342900" marR="0" lvl="0" indent="-342900">
                        <a:spcBef>
                          <a:spcPts val="0"/>
                        </a:spcBef>
                        <a:spcAft>
                          <a:spcPts val="0"/>
                        </a:spcAft>
                        <a:buFont typeface="Symbol" panose="05050102010706020507" pitchFamily="18" charset="2"/>
                        <a:buChar char=""/>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Become Your Best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Seek and accept feedback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cs typeface="Times New Roman" panose="02020603050405020304" pitchFamily="18" charset="0"/>
                        </a:rPr>
                        <a:t>Bounce back from disappointments</a:t>
                      </a:r>
                      <a:r>
                        <a:rPr lang="en-US" sz="14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342900" marR="0" lvl="0" indent="-342900">
                        <a:spcBef>
                          <a:spcPts val="0"/>
                        </a:spcBef>
                        <a:spcAft>
                          <a:spcPts val="0"/>
                        </a:spcAft>
                        <a:buFont typeface="Symbol" panose="05050102010706020507" pitchFamily="18" charset="2"/>
                        <a:buChar char=""/>
                      </a:pP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49543801"/>
                  </a:ext>
                </a:extLst>
              </a:tr>
            </a:tbl>
          </a:graphicData>
        </a:graphic>
      </p:graphicFrame>
    </p:spTree>
    <p:extLst>
      <p:ext uri="{BB962C8B-B14F-4D97-AF65-F5344CB8AC3E}">
        <p14:creationId xmlns:p14="http://schemas.microsoft.com/office/powerpoint/2010/main" val="3100830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C6D4-9BE3-4068-98F0-34362EC0C97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E963AC3-99C3-4AF0-AD19-686459C247D3}"/>
              </a:ext>
            </a:extLst>
          </p:cNvPr>
          <p:cNvSpPr>
            <a:spLocks noGrp="1"/>
          </p:cNvSpPr>
          <p:nvPr>
            <p:ph type="subTitle" idx="1"/>
          </p:nvPr>
        </p:nvSpPr>
        <p:spPr/>
        <p:txBody>
          <a:bodyPr/>
          <a:lstStyle/>
          <a:p>
            <a:endParaRPr lang="en-US" dirty="0"/>
          </a:p>
        </p:txBody>
      </p:sp>
      <p:sp>
        <p:nvSpPr>
          <p:cNvPr id="4" name="Date Placeholder 3">
            <a:extLst>
              <a:ext uri="{FF2B5EF4-FFF2-40B4-BE49-F238E27FC236}">
                <a16:creationId xmlns:a16="http://schemas.microsoft.com/office/drawing/2014/main" id="{55B2641A-3FBA-4EA2-8C97-C70B8241B0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BE2306-64B2-4E76-99C5-2A47454E6DC8}" type="datetime4">
              <a:rPr kumimoji="0" lang="en-US" sz="16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June 9, 2022</a:t>
            </a:fld>
            <a:endParaRPr kumimoji="0" lang="en-US"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F39013C-1548-4CF7-85CB-DC2D30BB0C7A}"/>
              </a:ext>
            </a:extLst>
          </p:cNvPr>
          <p:cNvSpPr/>
          <p:nvPr/>
        </p:nvSpPr>
        <p:spPr>
          <a:xfrm>
            <a:off x="0" y="0"/>
            <a:ext cx="12192000" cy="699135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EA713009-B1D0-475A-A51A-B62FCBB231C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3350"/>
            <a:ext cx="12192000" cy="6858000"/>
          </a:xfrm>
          <a:prstGeom prst="rect">
            <a:avLst/>
          </a:prstGeom>
        </p:spPr>
      </p:pic>
    </p:spTree>
    <p:extLst>
      <p:ext uri="{BB962C8B-B14F-4D97-AF65-F5344CB8AC3E}">
        <p14:creationId xmlns:p14="http://schemas.microsoft.com/office/powerpoint/2010/main" val="376750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A579F-8162-44D3-9712-1402B67067C5}"/>
              </a:ext>
            </a:extLst>
          </p:cNvPr>
          <p:cNvSpPr>
            <a:spLocks noGrp="1"/>
          </p:cNvSpPr>
          <p:nvPr>
            <p:ph type="sldNum" sz="quarter" idx="12"/>
          </p:nvPr>
        </p:nvSpPr>
        <p:spPr/>
        <p:txBody>
          <a:bodyPr/>
          <a:lstStyle/>
          <a:p>
            <a:fld id="{7B94EC18-1D2B-4535-B738-0E53AFE26620}" type="slidenum">
              <a:rPr lang="en-US" smtClean="0"/>
              <a:t>2</a:t>
            </a:fld>
            <a:endParaRPr lang="en-US" dirty="0"/>
          </a:p>
        </p:txBody>
      </p:sp>
      <p:sp>
        <p:nvSpPr>
          <p:cNvPr id="3" name="TextBox 2">
            <a:extLst>
              <a:ext uri="{FF2B5EF4-FFF2-40B4-BE49-F238E27FC236}">
                <a16:creationId xmlns:a16="http://schemas.microsoft.com/office/drawing/2014/main" id="{1AD7C155-1E2F-4460-9FB5-056485A5EC83}"/>
              </a:ext>
            </a:extLst>
          </p:cNvPr>
          <p:cNvSpPr txBox="1"/>
          <p:nvPr>
            <p:custDataLst>
              <p:tags r:id="rId1"/>
            </p:custDataLst>
          </p:nvPr>
        </p:nvSpPr>
        <p:spPr>
          <a:xfrm>
            <a:off x="1140822" y="746727"/>
            <a:ext cx="9579429" cy="2412968"/>
          </a:xfrm>
          <a:prstGeom prst="rect">
            <a:avLst/>
          </a:prstGeom>
          <a:noFill/>
          <a:ln>
            <a:noFill/>
          </a:ln>
        </p:spPr>
        <p:txBody>
          <a:bodyPr wrap="square" rtlCol="0">
            <a:spAutoFit/>
          </a:bodyPr>
          <a:lstStyle/>
          <a:p>
            <a:pPr marL="0" marR="0" lvl="0" indent="0" defTabSz="457200" eaLnBrk="0" fontAlgn="base" latinLnBrk="0" hangingPunct="0">
              <a:lnSpc>
                <a:spcPct val="110000"/>
              </a:lnSpc>
              <a:spcBef>
                <a:spcPct val="0"/>
              </a:spcBef>
              <a:spcAft>
                <a:spcPts val="600"/>
              </a:spcAft>
              <a:buClrTx/>
              <a:buSzTx/>
              <a:buFontTx/>
              <a:buNone/>
              <a:tabLst/>
              <a:defRPr/>
            </a:pPr>
            <a:r>
              <a:rPr kumimoji="0" lang="en-US" altLang="en-US" b="1" i="0" u="none" strike="noStrike" kern="0" cap="none" spc="0" normalizeH="0" baseline="0" noProof="0" dirty="0">
                <a:ln>
                  <a:noFill/>
                </a:ln>
                <a:solidFill>
                  <a:srgbClr val="000000"/>
                </a:solidFill>
                <a:effectLst/>
                <a:uLnTx/>
                <a:uFillTx/>
              </a:rPr>
              <a:t>Forward Looking Statements</a:t>
            </a:r>
            <a:endParaRPr kumimoji="0" lang="en-US" altLang="en-US" b="0" i="1" u="none" strike="noStrike" kern="0" cap="none" spc="0" normalizeH="0" baseline="0" noProof="0" dirty="0">
              <a:ln>
                <a:noFill/>
              </a:ln>
              <a:solidFill>
                <a:srgbClr val="000000"/>
              </a:solidFill>
              <a:effectLst/>
              <a:uLnTx/>
              <a:uFillTx/>
            </a:endParaRPr>
          </a:p>
          <a:p>
            <a:pPr>
              <a:defRPr/>
            </a:pPr>
            <a:r>
              <a:rPr lang="en-US" sz="1050" i="1" dirty="0">
                <a:effectLst/>
                <a:ea typeface="Calibri" panose="020F0502020204030204" pitchFamily="34" charset="0"/>
                <a:cs typeface="Times New Roman" panose="02020603050405020304" pitchFamily="18" charset="0"/>
              </a:rPr>
              <a:t>This presentation contains certain statements that may be deemed "forward-looking statements" within the meaning of Section 21E of the Securities Exchange Act of 1934. All statements, other than statements of historical fact, that address activities, events or developments that we or our management intends, expects, projects, believes or anticipates will or may occur in the  future are forward  looking statements. Such statements  are based  upon certain assumptions  and  assessments  made by our management in light of their experience and their perception of historical trends, current economic and industry conditions, expected future developments and other factors they believe to be appropriate. The forward-looking statements  included  in this presentation  are also subject to a number  of material  risks and  uncertainties, including  but not limited to economic, competitive, governmental, technological, COVID-19  public  health factors  or  impacts  of the  Russia-Ukraine conflict affecting  our operations, markets, products, services and  prices. Such forward-looking statements  are not  guarantees  of future performance, and actual  results, and  other developments, including the potential impact of the COVID-19 pandemic, the  Russia-Ukraine conflict, and  business  decisions  may differ from those envisaged  by such forward-looking statements. Any forward-looking plans described herein are not final and may be modified or abandoned at any time. We identify the principal risks and uncertainties that affect or performance in our Form 10-K and other filings with the Securities and Exchange Commission.</a:t>
            </a:r>
          </a:p>
          <a:p>
            <a:pPr lvl="0">
              <a:defRPr/>
            </a:pPr>
            <a:endParaRPr lang="en-US" altLang="en-US" sz="1050" i="1" dirty="0">
              <a:solidFill>
                <a:prstClr val="black"/>
              </a:solidFill>
            </a:endParaRPr>
          </a:p>
        </p:txBody>
      </p:sp>
    </p:spTree>
    <p:extLst>
      <p:ext uri="{BB962C8B-B14F-4D97-AF65-F5344CB8AC3E}">
        <p14:creationId xmlns:p14="http://schemas.microsoft.com/office/powerpoint/2010/main" val="1653673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E16ED1F-8C33-492A-8146-8E56E2FEB269}"/>
              </a:ext>
            </a:extLst>
          </p:cNvPr>
          <p:cNvSpPr>
            <a:spLocks noGrp="1"/>
          </p:cNvSpPr>
          <p:nvPr>
            <p:ph type="title"/>
          </p:nvPr>
        </p:nvSpPr>
        <p:spPr/>
        <p:txBody>
          <a:bodyPr/>
          <a:lstStyle/>
          <a:p>
            <a:r>
              <a:rPr lang="en-US" dirty="0"/>
              <a:t>Honeywell overview</a:t>
            </a:r>
          </a:p>
        </p:txBody>
      </p:sp>
      <p:sp>
        <p:nvSpPr>
          <p:cNvPr id="4" name="Slide Number Placeholder 3">
            <a:extLst>
              <a:ext uri="{FF2B5EF4-FFF2-40B4-BE49-F238E27FC236}">
                <a16:creationId xmlns:a16="http://schemas.microsoft.com/office/drawing/2014/main" id="{6F4C0678-D4FE-47BC-AE4C-EBE4D82702F9}"/>
              </a:ext>
            </a:extLst>
          </p:cNvPr>
          <p:cNvSpPr>
            <a:spLocks noGrp="1"/>
          </p:cNvSpPr>
          <p:nvPr>
            <p:ph type="sldNum" sz="quarter" idx="12"/>
          </p:nvPr>
        </p:nvSpPr>
        <p:spPr/>
        <p:txBody>
          <a:bodyPr/>
          <a:lstStyle/>
          <a:p>
            <a:fld id="{7B94EC18-1D2B-4535-B738-0E53AFE26620}" type="slidenum">
              <a:rPr lang="en-US" smtClean="0"/>
              <a:t>3</a:t>
            </a:fld>
            <a:endParaRPr lang="en-US" dirty="0"/>
          </a:p>
        </p:txBody>
      </p:sp>
      <p:sp>
        <p:nvSpPr>
          <p:cNvPr id="9" name="Text Placeholder 8">
            <a:extLst>
              <a:ext uri="{FF2B5EF4-FFF2-40B4-BE49-F238E27FC236}">
                <a16:creationId xmlns:a16="http://schemas.microsoft.com/office/drawing/2014/main" id="{0A39A335-B23E-455E-8344-270A57D6C73D}"/>
              </a:ext>
            </a:extLst>
          </p:cNvPr>
          <p:cNvSpPr>
            <a:spLocks noGrp="1"/>
          </p:cNvSpPr>
          <p:nvPr>
            <p:ph type="body" sz="quarter" idx="16"/>
          </p:nvPr>
        </p:nvSpPr>
        <p:spPr>
          <a:xfrm>
            <a:off x="-1" y="5772362"/>
            <a:ext cx="12192000" cy="495299"/>
          </a:xfrm>
        </p:spPr>
        <p:txBody>
          <a:bodyPr/>
          <a:lstStyle/>
          <a:p>
            <a:r>
              <a:rPr lang="en-US" dirty="0"/>
              <a:t>Shaping the Future Across Industries</a:t>
            </a:r>
          </a:p>
        </p:txBody>
      </p:sp>
      <p:sp>
        <p:nvSpPr>
          <p:cNvPr id="5" name="Rectangle 4">
            <a:extLst>
              <a:ext uri="{FF2B5EF4-FFF2-40B4-BE49-F238E27FC236}">
                <a16:creationId xmlns:a16="http://schemas.microsoft.com/office/drawing/2014/main" id="{92E528AC-5943-4857-888B-7076D50EEEA1}"/>
              </a:ext>
            </a:extLst>
          </p:cNvPr>
          <p:cNvSpPr/>
          <p:nvPr/>
        </p:nvSpPr>
        <p:spPr>
          <a:xfrm>
            <a:off x="611564" y="1031910"/>
            <a:ext cx="10981916" cy="485877"/>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endParaRPr>
          </a:p>
        </p:txBody>
      </p:sp>
      <p:sp>
        <p:nvSpPr>
          <p:cNvPr id="6" name="Rectangle 5">
            <a:extLst>
              <a:ext uri="{FF2B5EF4-FFF2-40B4-BE49-F238E27FC236}">
                <a16:creationId xmlns:a16="http://schemas.microsoft.com/office/drawing/2014/main" id="{5C6FF09C-32F4-4B68-B768-F9C935225130}"/>
              </a:ext>
            </a:extLst>
          </p:cNvPr>
          <p:cNvSpPr/>
          <p:nvPr/>
        </p:nvSpPr>
        <p:spPr>
          <a:xfrm>
            <a:off x="983221" y="1105571"/>
            <a:ext cx="10432162" cy="338554"/>
          </a:xfrm>
          <a:prstGeom prst="rect">
            <a:avLst/>
          </a:prstGeom>
        </p:spPr>
        <p:txBody>
          <a:bodyPr wrap="square">
            <a:spAutoFit/>
          </a:bodyPr>
          <a:lstStyle/>
          <a:p>
            <a:pPr algn="ctr">
              <a:defRPr/>
            </a:pPr>
            <a:r>
              <a:rPr lang="en-US" sz="1600" kern="0" dirty="0">
                <a:solidFill>
                  <a:srgbClr val="000000"/>
                </a:solidFill>
                <a:cs typeface="Arial" charset="0"/>
              </a:rPr>
              <a:t>NASDAQ: </a:t>
            </a:r>
            <a:r>
              <a:rPr lang="en-US" sz="1600" b="1" kern="0" dirty="0">
                <a:solidFill>
                  <a:srgbClr val="000000"/>
                </a:solidFill>
                <a:cs typeface="Arial" charset="0"/>
              </a:rPr>
              <a:t>HON </a:t>
            </a:r>
            <a:r>
              <a:rPr lang="en-US" sz="1600" kern="0" dirty="0">
                <a:solidFill>
                  <a:srgbClr val="FF0000"/>
                </a:solidFill>
                <a:cs typeface="Arial" charset="0"/>
              </a:rPr>
              <a:t>|</a:t>
            </a:r>
            <a:r>
              <a:rPr lang="en-US" sz="1600" b="1" kern="0" dirty="0">
                <a:solidFill>
                  <a:srgbClr val="000000"/>
                </a:solidFill>
                <a:cs typeface="Arial" charset="0"/>
              </a:rPr>
              <a:t> </a:t>
            </a:r>
            <a:r>
              <a:rPr lang="en-US" sz="1600" kern="0" dirty="0">
                <a:solidFill>
                  <a:srgbClr val="000000"/>
                </a:solidFill>
                <a:cs typeface="Arial" charset="0"/>
              </a:rPr>
              <a:t>~</a:t>
            </a:r>
            <a:r>
              <a:rPr lang="en-US" sz="1600" b="1" kern="0" dirty="0">
                <a:solidFill>
                  <a:srgbClr val="000000"/>
                </a:solidFill>
                <a:cs typeface="Arial" charset="0"/>
              </a:rPr>
              <a:t>750 </a:t>
            </a:r>
            <a:r>
              <a:rPr lang="en-US" sz="1600" kern="0" dirty="0">
                <a:solidFill>
                  <a:srgbClr val="000000"/>
                </a:solidFill>
                <a:cs typeface="Arial" charset="0"/>
              </a:rPr>
              <a:t>sites </a:t>
            </a:r>
            <a:r>
              <a:rPr lang="en-US" sz="1600" kern="0" dirty="0">
                <a:solidFill>
                  <a:srgbClr val="FF0000"/>
                </a:solidFill>
                <a:cs typeface="Arial" charset="0"/>
              </a:rPr>
              <a:t>|</a:t>
            </a:r>
            <a:r>
              <a:rPr lang="en-US" sz="1600" kern="0" dirty="0">
                <a:solidFill>
                  <a:srgbClr val="000000"/>
                </a:solidFill>
                <a:cs typeface="Arial" charset="0"/>
              </a:rPr>
              <a:t> ~</a:t>
            </a:r>
            <a:r>
              <a:rPr lang="en-US" sz="1600" b="1" kern="0" dirty="0">
                <a:solidFill>
                  <a:srgbClr val="000000"/>
                </a:solidFill>
                <a:cs typeface="Arial" charset="0"/>
              </a:rPr>
              <a:t>99,000* </a:t>
            </a:r>
            <a:r>
              <a:rPr lang="en-US" sz="1600" kern="0" dirty="0">
                <a:solidFill>
                  <a:srgbClr val="000000"/>
                </a:solidFill>
                <a:cs typeface="Arial" charset="0"/>
              </a:rPr>
              <a:t>employees </a:t>
            </a:r>
            <a:r>
              <a:rPr lang="en-US" sz="1600" kern="0" dirty="0">
                <a:solidFill>
                  <a:srgbClr val="FF0000"/>
                </a:solidFill>
                <a:cs typeface="Arial" charset="0"/>
              </a:rPr>
              <a:t>|</a:t>
            </a:r>
            <a:r>
              <a:rPr lang="en-US" sz="1600" kern="0" dirty="0">
                <a:solidFill>
                  <a:srgbClr val="000000"/>
                </a:solidFill>
                <a:cs typeface="Arial" charset="0"/>
              </a:rPr>
              <a:t> </a:t>
            </a:r>
            <a:r>
              <a:rPr lang="en-US" sz="1600" b="1" kern="0" dirty="0">
                <a:solidFill>
                  <a:srgbClr val="000000"/>
                </a:solidFill>
                <a:cs typeface="Arial" charset="0"/>
              </a:rPr>
              <a:t>Charlotte, NC </a:t>
            </a:r>
            <a:r>
              <a:rPr lang="en-US" sz="1600" kern="0" dirty="0">
                <a:solidFill>
                  <a:srgbClr val="000000"/>
                </a:solidFill>
                <a:cs typeface="Arial" charset="0"/>
              </a:rPr>
              <a:t>headquarters </a:t>
            </a:r>
            <a:r>
              <a:rPr lang="en-US" sz="1600" kern="0" dirty="0">
                <a:solidFill>
                  <a:srgbClr val="FF0000"/>
                </a:solidFill>
                <a:cs typeface="Arial" charset="0"/>
              </a:rPr>
              <a:t>|</a:t>
            </a:r>
            <a:r>
              <a:rPr lang="en-US" sz="1600" kern="0" dirty="0">
                <a:solidFill>
                  <a:srgbClr val="000000"/>
                </a:solidFill>
                <a:cs typeface="Arial" charset="0"/>
              </a:rPr>
              <a:t> </a:t>
            </a:r>
            <a:r>
              <a:rPr lang="en-US" sz="1600" b="1" kern="0" dirty="0">
                <a:solidFill>
                  <a:srgbClr val="000000"/>
                </a:solidFill>
                <a:cs typeface="Arial" charset="0"/>
              </a:rPr>
              <a:t>Fortune 500 </a:t>
            </a:r>
            <a:endParaRPr lang="en-US" sz="1600" kern="0" dirty="0">
              <a:solidFill>
                <a:srgbClr val="000000"/>
              </a:solidFill>
              <a:cs typeface="Arial" charset="0"/>
            </a:endParaRPr>
          </a:p>
        </p:txBody>
      </p:sp>
      <p:pic>
        <p:nvPicPr>
          <p:cNvPr id="7" name="Picture 6">
            <a:extLst>
              <a:ext uri="{FF2B5EF4-FFF2-40B4-BE49-F238E27FC236}">
                <a16:creationId xmlns:a16="http://schemas.microsoft.com/office/drawing/2014/main" id="{B8CE81E0-87E3-4AA2-9E46-3250155E818C}"/>
              </a:ext>
            </a:extLst>
          </p:cNvPr>
          <p:cNvPicPr>
            <a:picLocks noChangeAspect="1"/>
          </p:cNvPicPr>
          <p:nvPr/>
        </p:nvPicPr>
        <p:blipFill rotWithShape="1">
          <a:blip r:embed="rId2"/>
          <a:srcRect t="8963" b="22329"/>
          <a:stretch/>
        </p:blipFill>
        <p:spPr>
          <a:xfrm>
            <a:off x="3382544" y="2245951"/>
            <a:ext cx="2655671" cy="1064253"/>
          </a:xfrm>
          <a:prstGeom prst="rect">
            <a:avLst/>
          </a:prstGeom>
        </p:spPr>
      </p:pic>
      <p:sp>
        <p:nvSpPr>
          <p:cNvPr id="10" name="Rectangle 9">
            <a:extLst>
              <a:ext uri="{FF2B5EF4-FFF2-40B4-BE49-F238E27FC236}">
                <a16:creationId xmlns:a16="http://schemas.microsoft.com/office/drawing/2014/main" id="{23816104-4666-4DA1-BFBE-652FC4D3608F}"/>
              </a:ext>
            </a:extLst>
          </p:cNvPr>
          <p:cNvSpPr/>
          <p:nvPr/>
        </p:nvSpPr>
        <p:spPr>
          <a:xfrm>
            <a:off x="614599" y="1666353"/>
            <a:ext cx="2651760" cy="584775"/>
          </a:xfrm>
          <a:prstGeom prst="rect">
            <a:avLst/>
          </a:prstGeom>
          <a:gradFill flip="none" rotWithShape="1">
            <a:gsLst>
              <a:gs pos="0">
                <a:srgbClr val="FFFFFF">
                  <a:lumMod val="50000"/>
                  <a:shade val="30000"/>
                  <a:satMod val="115000"/>
                </a:srgbClr>
              </a:gs>
              <a:gs pos="50000">
                <a:srgbClr val="FFFFFF">
                  <a:lumMod val="50000"/>
                  <a:shade val="67500"/>
                  <a:satMod val="115000"/>
                </a:srgbClr>
              </a:gs>
              <a:gs pos="100000">
                <a:srgbClr val="FFFFFF">
                  <a:lumMod val="50000"/>
                  <a:shade val="100000"/>
                  <a:satMod val="115000"/>
                </a:srgbClr>
              </a:gs>
            </a:gsLst>
            <a:lin ang="5400000" scaled="1"/>
            <a:tileRect/>
          </a:gradFill>
        </p:spPr>
        <p:txBody>
          <a:bodyPr wrap="square" anchor="ctr">
            <a:noAutofit/>
          </a:bodyPr>
          <a:lstStyle/>
          <a:p>
            <a:pPr algn="ctr" eaLnBrk="0" fontAlgn="base" hangingPunct="0">
              <a:spcBef>
                <a:spcPct val="0"/>
              </a:spcBef>
              <a:spcAft>
                <a:spcPct val="0"/>
              </a:spcAft>
              <a:defRPr/>
            </a:pPr>
            <a:r>
              <a:rPr lang="en-US" sz="1600" b="1" kern="0" dirty="0">
                <a:solidFill>
                  <a:srgbClr val="FFFFFF"/>
                </a:solidFill>
              </a:rPr>
              <a:t>Aerospace</a:t>
            </a:r>
          </a:p>
        </p:txBody>
      </p:sp>
      <p:sp>
        <p:nvSpPr>
          <p:cNvPr id="11" name="Rectangle 10">
            <a:extLst>
              <a:ext uri="{FF2B5EF4-FFF2-40B4-BE49-F238E27FC236}">
                <a16:creationId xmlns:a16="http://schemas.microsoft.com/office/drawing/2014/main" id="{51C880DF-73F8-4862-933D-1F781117790C}"/>
              </a:ext>
            </a:extLst>
          </p:cNvPr>
          <p:cNvSpPr/>
          <p:nvPr/>
        </p:nvSpPr>
        <p:spPr>
          <a:xfrm>
            <a:off x="6175791" y="1666353"/>
            <a:ext cx="2653498" cy="584775"/>
          </a:xfrm>
          <a:prstGeom prst="rect">
            <a:avLst/>
          </a:prstGeom>
          <a:gradFill flip="none" rotWithShape="1">
            <a:gsLst>
              <a:gs pos="0">
                <a:srgbClr val="FFFFFF">
                  <a:lumMod val="50000"/>
                  <a:shade val="30000"/>
                  <a:satMod val="115000"/>
                </a:srgbClr>
              </a:gs>
              <a:gs pos="50000">
                <a:srgbClr val="FFFFFF">
                  <a:lumMod val="50000"/>
                  <a:shade val="67500"/>
                  <a:satMod val="115000"/>
                </a:srgbClr>
              </a:gs>
              <a:gs pos="100000">
                <a:srgbClr val="FFFFFF">
                  <a:lumMod val="50000"/>
                  <a:shade val="100000"/>
                  <a:satMod val="115000"/>
                </a:srgbClr>
              </a:gs>
            </a:gsLst>
            <a:lin ang="5400000" scaled="1"/>
            <a:tileRect/>
          </a:gradFill>
        </p:spPr>
        <p:txBody>
          <a:bodyPr wrap="square">
            <a:spAutoFit/>
          </a:bodyPr>
          <a:lstStyle/>
          <a:p>
            <a:pPr algn="ctr" eaLnBrk="0" fontAlgn="base" hangingPunct="0">
              <a:spcBef>
                <a:spcPct val="0"/>
              </a:spcBef>
              <a:spcAft>
                <a:spcPct val="0"/>
              </a:spcAft>
              <a:defRPr/>
            </a:pPr>
            <a:r>
              <a:rPr lang="en-US" sz="1600" b="1" kern="0" dirty="0">
                <a:solidFill>
                  <a:srgbClr val="FFFFFF"/>
                </a:solidFill>
              </a:rPr>
              <a:t>Performance Materials and Technologies</a:t>
            </a:r>
          </a:p>
        </p:txBody>
      </p:sp>
      <p:sp>
        <p:nvSpPr>
          <p:cNvPr id="12" name="Rectangle 11">
            <a:extLst>
              <a:ext uri="{FF2B5EF4-FFF2-40B4-BE49-F238E27FC236}">
                <a16:creationId xmlns:a16="http://schemas.microsoft.com/office/drawing/2014/main" id="{2DA1209C-8967-451D-AFAB-641CA3D5C3F2}"/>
              </a:ext>
            </a:extLst>
          </p:cNvPr>
          <p:cNvSpPr/>
          <p:nvPr/>
        </p:nvSpPr>
        <p:spPr>
          <a:xfrm>
            <a:off x="8947211" y="1666353"/>
            <a:ext cx="2663544" cy="584775"/>
          </a:xfrm>
          <a:prstGeom prst="rect">
            <a:avLst/>
          </a:prstGeom>
          <a:gradFill flip="none" rotWithShape="1">
            <a:gsLst>
              <a:gs pos="0">
                <a:srgbClr val="FFFFFF">
                  <a:lumMod val="50000"/>
                  <a:shade val="30000"/>
                  <a:satMod val="115000"/>
                </a:srgbClr>
              </a:gs>
              <a:gs pos="50000">
                <a:srgbClr val="FFFFFF">
                  <a:lumMod val="50000"/>
                  <a:shade val="67500"/>
                  <a:satMod val="115000"/>
                </a:srgbClr>
              </a:gs>
              <a:gs pos="100000">
                <a:srgbClr val="FFFFFF">
                  <a:lumMod val="50000"/>
                  <a:shade val="100000"/>
                  <a:satMod val="115000"/>
                </a:srgbClr>
              </a:gs>
            </a:gsLst>
            <a:lin ang="5400000" scaled="1"/>
            <a:tileRect/>
          </a:gradFill>
        </p:spPr>
        <p:txBody>
          <a:bodyPr wrap="square">
            <a:spAutoFit/>
          </a:bodyPr>
          <a:lstStyle/>
          <a:p>
            <a:pPr algn="ctr" eaLnBrk="0" fontAlgn="base" hangingPunct="0">
              <a:spcBef>
                <a:spcPct val="0"/>
              </a:spcBef>
              <a:spcAft>
                <a:spcPct val="0"/>
              </a:spcAft>
              <a:defRPr/>
            </a:pPr>
            <a:r>
              <a:rPr lang="en-US" sz="1600" b="1" kern="0" dirty="0">
                <a:solidFill>
                  <a:srgbClr val="FFFFFF"/>
                </a:solidFill>
              </a:rPr>
              <a:t>Safety and Productivity Solutions</a:t>
            </a:r>
          </a:p>
        </p:txBody>
      </p:sp>
      <p:pic>
        <p:nvPicPr>
          <p:cNvPr id="13" name="Picture 12">
            <a:extLst>
              <a:ext uri="{FF2B5EF4-FFF2-40B4-BE49-F238E27FC236}">
                <a16:creationId xmlns:a16="http://schemas.microsoft.com/office/drawing/2014/main" id="{6DBC3C5C-2C1E-49B0-A1A3-A85DF27F9312}"/>
              </a:ext>
            </a:extLst>
          </p:cNvPr>
          <p:cNvPicPr>
            <a:picLocks noChangeAspect="1"/>
          </p:cNvPicPr>
          <p:nvPr/>
        </p:nvPicPr>
        <p:blipFill rotWithShape="1">
          <a:blip r:embed="rId3"/>
          <a:srcRect t="34460" b="8255"/>
          <a:stretch/>
        </p:blipFill>
        <p:spPr>
          <a:xfrm>
            <a:off x="611564" y="2245951"/>
            <a:ext cx="2653495" cy="1062713"/>
          </a:xfrm>
          <a:prstGeom prst="rect">
            <a:avLst/>
          </a:prstGeom>
        </p:spPr>
      </p:pic>
      <p:pic>
        <p:nvPicPr>
          <p:cNvPr id="14" name="Picture 13">
            <a:extLst>
              <a:ext uri="{FF2B5EF4-FFF2-40B4-BE49-F238E27FC236}">
                <a16:creationId xmlns:a16="http://schemas.microsoft.com/office/drawing/2014/main" id="{B28B8349-2DB3-483C-820F-A1E392C79358}"/>
              </a:ext>
            </a:extLst>
          </p:cNvPr>
          <p:cNvPicPr>
            <a:picLocks noChangeAspect="1"/>
          </p:cNvPicPr>
          <p:nvPr/>
        </p:nvPicPr>
        <p:blipFill rotWithShape="1">
          <a:blip r:embed="rId4"/>
          <a:srcRect l="13712" r="22667"/>
          <a:stretch/>
        </p:blipFill>
        <p:spPr>
          <a:xfrm>
            <a:off x="6175792" y="2245951"/>
            <a:ext cx="2651760" cy="1064072"/>
          </a:xfrm>
          <a:prstGeom prst="rect">
            <a:avLst/>
          </a:prstGeom>
        </p:spPr>
      </p:pic>
      <p:pic>
        <p:nvPicPr>
          <p:cNvPr id="15" name="Picture 14">
            <a:extLst>
              <a:ext uri="{FF2B5EF4-FFF2-40B4-BE49-F238E27FC236}">
                <a16:creationId xmlns:a16="http://schemas.microsoft.com/office/drawing/2014/main" id="{F79F7008-32F5-42AD-838C-5042DFB3D936}"/>
              </a:ext>
            </a:extLst>
          </p:cNvPr>
          <p:cNvPicPr>
            <a:picLocks noChangeAspect="1"/>
          </p:cNvPicPr>
          <p:nvPr/>
        </p:nvPicPr>
        <p:blipFill rotWithShape="1">
          <a:blip r:embed="rId5"/>
          <a:srcRect b="63457"/>
          <a:stretch/>
        </p:blipFill>
        <p:spPr>
          <a:xfrm>
            <a:off x="8948948" y="2245951"/>
            <a:ext cx="2661807" cy="1062713"/>
          </a:xfrm>
          <a:prstGeom prst="rect">
            <a:avLst/>
          </a:prstGeom>
        </p:spPr>
      </p:pic>
      <p:sp>
        <p:nvSpPr>
          <p:cNvPr id="16" name="Rectangle 15">
            <a:extLst>
              <a:ext uri="{FF2B5EF4-FFF2-40B4-BE49-F238E27FC236}">
                <a16:creationId xmlns:a16="http://schemas.microsoft.com/office/drawing/2014/main" id="{5A7A2656-8724-4257-AE10-0A9F13E41F73}"/>
              </a:ext>
            </a:extLst>
          </p:cNvPr>
          <p:cNvSpPr/>
          <p:nvPr/>
        </p:nvSpPr>
        <p:spPr>
          <a:xfrm>
            <a:off x="3362712" y="3342899"/>
            <a:ext cx="2733287" cy="1057725"/>
          </a:xfrm>
          <a:prstGeom prst="rect">
            <a:avLst/>
          </a:prstGeom>
        </p:spPr>
        <p:txBody>
          <a:bodyPr wrap="square">
            <a:spAutoFit/>
          </a:bodyPr>
          <a:lstStyle/>
          <a:p>
            <a:pPr algn="ctr" defTabSz="457200" eaLnBrk="0" fontAlgn="base" hangingPunct="0">
              <a:lnSpc>
                <a:spcPct val="90000"/>
              </a:lnSpc>
              <a:spcBef>
                <a:spcPts val="400"/>
              </a:spcBef>
              <a:spcAft>
                <a:spcPct val="0"/>
              </a:spcAft>
            </a:pPr>
            <a:r>
              <a:rPr lang="en-US" sz="1100" dirty="0">
                <a:effectLst/>
                <a:ea typeface="Calibri" panose="020F0502020204030204" pitchFamily="34" charset="0"/>
              </a:rPr>
              <a:t>Our products, software, and technologies are in more than 10 million buildings worldwide, helping customers ensure their facilities are safe, healthy, energy efficient, sustainable, and productive.</a:t>
            </a:r>
          </a:p>
          <a:p>
            <a:pPr algn="ctr" defTabSz="457200" eaLnBrk="0" fontAlgn="base" hangingPunct="0">
              <a:lnSpc>
                <a:spcPct val="90000"/>
              </a:lnSpc>
              <a:spcBef>
                <a:spcPts val="400"/>
              </a:spcBef>
              <a:spcAft>
                <a:spcPct val="0"/>
              </a:spcAft>
            </a:pPr>
            <a:endParaRPr lang="en-US" sz="1100" dirty="0">
              <a:solidFill>
                <a:srgbClr val="000000"/>
              </a:solidFill>
            </a:endParaRPr>
          </a:p>
        </p:txBody>
      </p:sp>
      <p:sp>
        <p:nvSpPr>
          <p:cNvPr id="17" name="Rectangle 16">
            <a:extLst>
              <a:ext uri="{FF2B5EF4-FFF2-40B4-BE49-F238E27FC236}">
                <a16:creationId xmlns:a16="http://schemas.microsoft.com/office/drawing/2014/main" id="{A934E432-9AF4-4F52-8CDF-AAD12BF1CBFD}"/>
              </a:ext>
            </a:extLst>
          </p:cNvPr>
          <p:cNvSpPr/>
          <p:nvPr/>
        </p:nvSpPr>
        <p:spPr>
          <a:xfrm>
            <a:off x="5954185" y="3342900"/>
            <a:ext cx="2998988" cy="1307024"/>
          </a:xfrm>
          <a:prstGeom prst="rect">
            <a:avLst/>
          </a:prstGeom>
        </p:spPr>
        <p:txBody>
          <a:bodyPr wrap="square">
            <a:spAutoFit/>
          </a:bodyPr>
          <a:lstStyle/>
          <a:p>
            <a:pPr algn="ctr" defTabSz="457200" eaLnBrk="0" fontAlgn="base" hangingPunct="0">
              <a:lnSpc>
                <a:spcPct val="90000"/>
              </a:lnSpc>
              <a:spcBef>
                <a:spcPts val="400"/>
              </a:spcBef>
              <a:spcAft>
                <a:spcPct val="0"/>
              </a:spcAft>
            </a:pPr>
            <a:r>
              <a:rPr lang="en-US" sz="1050" dirty="0">
                <a:solidFill>
                  <a:srgbClr val="000000"/>
                </a:solidFill>
              </a:rPr>
              <a:t>We are positioned to serve customers with high-quality performance chemicals and materials, process technologies, and automation control. By supporting the global transition towards renewable energy and a low-carbon economy, we’re accelerating a more sustainable future and changing the world.</a:t>
            </a:r>
          </a:p>
          <a:p>
            <a:pPr algn="ctr" defTabSz="457200" eaLnBrk="0" fontAlgn="base" hangingPunct="0">
              <a:lnSpc>
                <a:spcPct val="90000"/>
              </a:lnSpc>
              <a:spcBef>
                <a:spcPts val="400"/>
              </a:spcBef>
              <a:spcAft>
                <a:spcPct val="0"/>
              </a:spcAft>
            </a:pPr>
            <a:endParaRPr lang="en-US" sz="1050" dirty="0">
              <a:solidFill>
                <a:srgbClr val="000000"/>
              </a:solidFill>
            </a:endParaRPr>
          </a:p>
        </p:txBody>
      </p:sp>
      <p:sp>
        <p:nvSpPr>
          <p:cNvPr id="18" name="Rectangle 17">
            <a:extLst>
              <a:ext uri="{FF2B5EF4-FFF2-40B4-BE49-F238E27FC236}">
                <a16:creationId xmlns:a16="http://schemas.microsoft.com/office/drawing/2014/main" id="{ADFD9E35-FC83-4352-8A7F-6FB96F2C7300}"/>
              </a:ext>
            </a:extLst>
          </p:cNvPr>
          <p:cNvSpPr/>
          <p:nvPr/>
        </p:nvSpPr>
        <p:spPr>
          <a:xfrm>
            <a:off x="8829289" y="3361076"/>
            <a:ext cx="2911984" cy="1210075"/>
          </a:xfrm>
          <a:prstGeom prst="rect">
            <a:avLst/>
          </a:prstGeom>
        </p:spPr>
        <p:txBody>
          <a:bodyPr wrap="square">
            <a:spAutoFit/>
          </a:bodyPr>
          <a:lstStyle/>
          <a:p>
            <a:pPr algn="ctr" defTabSz="457200" eaLnBrk="0" fontAlgn="base" hangingPunct="0">
              <a:lnSpc>
                <a:spcPct val="90000"/>
              </a:lnSpc>
              <a:spcBef>
                <a:spcPts val="400"/>
              </a:spcBef>
              <a:spcAft>
                <a:spcPct val="0"/>
              </a:spcAft>
            </a:pPr>
            <a:r>
              <a:rPr lang="en-US" sz="1100" dirty="0">
                <a:solidFill>
                  <a:srgbClr val="000000"/>
                </a:solidFill>
              </a:rPr>
              <a:t>We develop and deploy an innovative range of solutions, software, and services that help keep people healthy, workers and workplaces safer and more productive, and supply chains and assets more efficient, accurate, and reliable.</a:t>
            </a:r>
          </a:p>
          <a:p>
            <a:pPr algn="ctr" defTabSz="457200" eaLnBrk="0" fontAlgn="base" hangingPunct="0">
              <a:lnSpc>
                <a:spcPct val="90000"/>
              </a:lnSpc>
              <a:spcBef>
                <a:spcPts val="400"/>
              </a:spcBef>
              <a:spcAft>
                <a:spcPct val="0"/>
              </a:spcAft>
            </a:pPr>
            <a:endParaRPr lang="en-US" sz="1100" dirty="0">
              <a:solidFill>
                <a:srgbClr val="000000"/>
              </a:solidFill>
            </a:endParaRPr>
          </a:p>
        </p:txBody>
      </p:sp>
      <p:sp>
        <p:nvSpPr>
          <p:cNvPr id="19" name="Rectangle 18">
            <a:extLst>
              <a:ext uri="{FF2B5EF4-FFF2-40B4-BE49-F238E27FC236}">
                <a16:creationId xmlns:a16="http://schemas.microsoft.com/office/drawing/2014/main" id="{A511D748-4A08-4D25-92AB-74373114804F}"/>
              </a:ext>
            </a:extLst>
          </p:cNvPr>
          <p:cNvSpPr/>
          <p:nvPr/>
        </p:nvSpPr>
        <p:spPr>
          <a:xfrm>
            <a:off x="450727" y="3361076"/>
            <a:ext cx="2911984" cy="854080"/>
          </a:xfrm>
          <a:prstGeom prst="rect">
            <a:avLst/>
          </a:prstGeom>
        </p:spPr>
        <p:txBody>
          <a:bodyPr wrap="square">
            <a:spAutoFit/>
          </a:bodyPr>
          <a:lstStyle/>
          <a:p>
            <a:pPr algn="ctr" defTabSz="457200" eaLnBrk="0" fontAlgn="base" hangingPunct="0">
              <a:lnSpc>
                <a:spcPct val="90000"/>
              </a:lnSpc>
              <a:spcBef>
                <a:spcPts val="400"/>
              </a:spcBef>
              <a:spcAft>
                <a:spcPct val="0"/>
              </a:spcAft>
            </a:pPr>
            <a:r>
              <a:rPr lang="en-US" sz="1100" dirty="0">
                <a:solidFill>
                  <a:srgbClr val="000000"/>
                </a:solidFill>
              </a:rPr>
              <a:t>Our products are used on virtually every commercial and defense aircraft platform worldwide and include aircraft propulsion, cockpit systems, satellite communications, and auxiliary power systems.</a:t>
            </a:r>
          </a:p>
        </p:txBody>
      </p:sp>
      <p:sp>
        <p:nvSpPr>
          <p:cNvPr id="20" name="Rectangle 19">
            <a:extLst>
              <a:ext uri="{FF2B5EF4-FFF2-40B4-BE49-F238E27FC236}">
                <a16:creationId xmlns:a16="http://schemas.microsoft.com/office/drawing/2014/main" id="{CB83F9CF-30DB-45AA-81BC-6D9865B68A36}"/>
              </a:ext>
            </a:extLst>
          </p:cNvPr>
          <p:cNvSpPr/>
          <p:nvPr/>
        </p:nvSpPr>
        <p:spPr>
          <a:xfrm>
            <a:off x="3384281" y="1666353"/>
            <a:ext cx="2653934" cy="588487"/>
          </a:xfrm>
          <a:prstGeom prst="rect">
            <a:avLst/>
          </a:prstGeom>
          <a:gradFill flip="none" rotWithShape="1">
            <a:gsLst>
              <a:gs pos="0">
                <a:srgbClr val="FFFFFF">
                  <a:lumMod val="50000"/>
                  <a:shade val="30000"/>
                  <a:satMod val="115000"/>
                </a:srgbClr>
              </a:gs>
              <a:gs pos="50000">
                <a:srgbClr val="FFFFFF">
                  <a:lumMod val="50000"/>
                  <a:shade val="67500"/>
                  <a:satMod val="115000"/>
                </a:srgbClr>
              </a:gs>
              <a:gs pos="100000">
                <a:srgbClr val="FFFFFF">
                  <a:lumMod val="50000"/>
                  <a:shade val="100000"/>
                  <a:satMod val="115000"/>
                </a:srgbClr>
              </a:gs>
            </a:gsLst>
            <a:lin ang="5400000" scaled="1"/>
            <a:tileRect/>
          </a:gradFill>
        </p:spPr>
        <p:txBody>
          <a:bodyPr wrap="square" anchor="ctr">
            <a:noAutofit/>
          </a:bodyPr>
          <a:lstStyle/>
          <a:p>
            <a:pPr algn="ctr" defTabSz="794883" eaLnBrk="0" fontAlgn="base" hangingPunct="0">
              <a:spcBef>
                <a:spcPct val="0"/>
              </a:spcBef>
              <a:spcAft>
                <a:spcPct val="0"/>
              </a:spcAft>
              <a:defRPr/>
            </a:pPr>
            <a:r>
              <a:rPr lang="en-US" sz="1600" b="1" kern="0" dirty="0">
                <a:solidFill>
                  <a:srgbClr val="FFFFFF"/>
                </a:solidFill>
              </a:rPr>
              <a:t> Honeywell Building Technologies</a:t>
            </a:r>
          </a:p>
        </p:txBody>
      </p:sp>
      <p:sp>
        <p:nvSpPr>
          <p:cNvPr id="21" name="Rectangle 20">
            <a:extLst>
              <a:ext uri="{FF2B5EF4-FFF2-40B4-BE49-F238E27FC236}">
                <a16:creationId xmlns:a16="http://schemas.microsoft.com/office/drawing/2014/main" id="{62F6EE35-B80C-484B-88D8-527EC53146D2}"/>
              </a:ext>
            </a:extLst>
          </p:cNvPr>
          <p:cNvSpPr/>
          <p:nvPr/>
        </p:nvSpPr>
        <p:spPr>
          <a:xfrm>
            <a:off x="614600" y="4654528"/>
            <a:ext cx="10996156" cy="379783"/>
          </a:xfrm>
          <a:prstGeom prst="rect">
            <a:avLst/>
          </a:prstGeom>
          <a:gradFill flip="none" rotWithShape="1">
            <a:gsLst>
              <a:gs pos="0">
                <a:srgbClr val="FFFFFF">
                  <a:lumMod val="50000"/>
                  <a:shade val="30000"/>
                  <a:satMod val="115000"/>
                </a:srgbClr>
              </a:gs>
              <a:gs pos="50000">
                <a:srgbClr val="FFFFFF">
                  <a:lumMod val="50000"/>
                  <a:shade val="67500"/>
                  <a:satMod val="115000"/>
                </a:srgbClr>
              </a:gs>
              <a:gs pos="100000">
                <a:srgbClr val="FFFFFF">
                  <a:lumMod val="50000"/>
                  <a:shade val="100000"/>
                  <a:satMod val="115000"/>
                </a:srgbClr>
              </a:gs>
            </a:gsLst>
            <a:lin ang="5400000" scaled="1"/>
            <a:tileRect/>
          </a:gradFill>
        </p:spPr>
        <p:txBody>
          <a:bodyPr wrap="square" anchor="ctr">
            <a:noAutofit/>
          </a:bodyPr>
          <a:lstStyle/>
          <a:p>
            <a:pPr algn="ctr" eaLnBrk="0" fontAlgn="base" hangingPunct="0">
              <a:spcBef>
                <a:spcPct val="0"/>
              </a:spcBef>
              <a:spcAft>
                <a:spcPct val="0"/>
              </a:spcAft>
              <a:defRPr/>
            </a:pPr>
            <a:r>
              <a:rPr lang="en-US" sz="1600" b="1" kern="0" dirty="0">
                <a:solidFill>
                  <a:srgbClr val="FFFFFF"/>
                </a:solidFill>
              </a:rPr>
              <a:t>Honeywell Connected Enterprise</a:t>
            </a:r>
          </a:p>
        </p:txBody>
      </p:sp>
      <p:sp>
        <p:nvSpPr>
          <p:cNvPr id="22" name="Rectangle 21">
            <a:extLst>
              <a:ext uri="{FF2B5EF4-FFF2-40B4-BE49-F238E27FC236}">
                <a16:creationId xmlns:a16="http://schemas.microsoft.com/office/drawing/2014/main" id="{4D920216-0803-4BD8-84B0-FCB285C409CE}"/>
              </a:ext>
            </a:extLst>
          </p:cNvPr>
          <p:cNvSpPr/>
          <p:nvPr/>
        </p:nvSpPr>
        <p:spPr>
          <a:xfrm>
            <a:off x="944144" y="5032894"/>
            <a:ext cx="10397852" cy="769441"/>
          </a:xfrm>
          <a:prstGeom prst="rect">
            <a:avLst/>
          </a:prstGeom>
        </p:spPr>
        <p:txBody>
          <a:bodyPr wrap="square">
            <a:spAutoFit/>
          </a:bodyPr>
          <a:lstStyle/>
          <a:p>
            <a:pPr algn="ctr"/>
            <a:r>
              <a:rPr lang="en-US" sz="1100" dirty="0">
                <a:latin typeface="Arial" panose="020B0604020202020204" pitchFamily="34" charset="0"/>
                <a:cs typeface="Arial" panose="020B0604020202020204" pitchFamily="34" charset="0"/>
              </a:rPr>
              <a:t>Across our segments, we accelerate our customers’ digital transformation via our enterprise performance management solution, Honeywell Forge, which </a:t>
            </a:r>
            <a:r>
              <a:rPr lang="en-US" sz="1100" b="0" i="0" u="none" strike="noStrike" baseline="0" dirty="0">
                <a:solidFill>
                  <a:srgbClr val="000000"/>
                </a:solidFill>
                <a:latin typeface="Arial" panose="020B0604020202020204" pitchFamily="34" charset="0"/>
              </a:rPr>
              <a:t>brings together the data, processes, and systems into a cloud-based solution to help customers make sense of it all, creating the OT system of record</a:t>
            </a:r>
            <a:r>
              <a:rPr lang="en-US" sz="1100" dirty="0">
                <a:latin typeface="Arial" panose="020B0604020202020204" pitchFamily="34" charset="0"/>
                <a:cs typeface="Arial" panose="020B0604020202020204" pitchFamily="34" charset="0"/>
              </a:rPr>
              <a:t>. HCE’s focus is software development, from the gateway to end-user applications, bringing scale and capability across all of Honeywell. </a:t>
            </a:r>
            <a:endParaRPr lang="en-US" sz="1100" dirty="0"/>
          </a:p>
          <a:p>
            <a:pPr algn="ctr"/>
            <a:endParaRPr lang="en-US" sz="1100" dirty="0"/>
          </a:p>
        </p:txBody>
      </p:sp>
      <p:sp>
        <p:nvSpPr>
          <p:cNvPr id="23" name="Isosceles Triangle 22">
            <a:extLst>
              <a:ext uri="{FF2B5EF4-FFF2-40B4-BE49-F238E27FC236}">
                <a16:creationId xmlns:a16="http://schemas.microsoft.com/office/drawing/2014/main" id="{A8C90A37-1E5F-4AF1-8FEE-4D8D7802B363}"/>
              </a:ext>
            </a:extLst>
          </p:cNvPr>
          <p:cNvSpPr/>
          <p:nvPr/>
        </p:nvSpPr>
        <p:spPr>
          <a:xfrm>
            <a:off x="608529" y="4528591"/>
            <a:ext cx="11085136" cy="136348"/>
          </a:xfrm>
          <a:prstGeom prst="triangle">
            <a:avLst/>
          </a:prstGeom>
          <a:solidFill>
            <a:srgbClr val="4D4D4D"/>
          </a:solidFill>
        </p:spPr>
        <p:txBody>
          <a:bodyPr wrap="square" anchor="ctr">
            <a:noAutofit/>
          </a:bodyPr>
          <a:lstStyle/>
          <a:p>
            <a:pPr algn="ctr" eaLnBrk="0" fontAlgn="base" hangingPunct="0">
              <a:spcBef>
                <a:spcPct val="0"/>
              </a:spcBef>
              <a:spcAft>
                <a:spcPct val="0"/>
              </a:spcAft>
              <a:defRPr/>
            </a:pPr>
            <a:endParaRPr lang="en-US" sz="1600" b="1" kern="0" dirty="0">
              <a:solidFill>
                <a:srgbClr val="FFFFFF"/>
              </a:solidFill>
            </a:endParaRPr>
          </a:p>
        </p:txBody>
      </p:sp>
      <p:sp>
        <p:nvSpPr>
          <p:cNvPr id="24" name="TextBox 23">
            <a:extLst>
              <a:ext uri="{FF2B5EF4-FFF2-40B4-BE49-F238E27FC236}">
                <a16:creationId xmlns:a16="http://schemas.microsoft.com/office/drawing/2014/main" id="{25B83358-53F8-4E03-8F2E-48DFC40CF353}"/>
              </a:ext>
            </a:extLst>
          </p:cNvPr>
          <p:cNvSpPr txBox="1"/>
          <p:nvPr/>
        </p:nvSpPr>
        <p:spPr>
          <a:xfrm>
            <a:off x="217059" y="6337111"/>
            <a:ext cx="6096000" cy="461665"/>
          </a:xfrm>
          <a:prstGeom prst="rect">
            <a:avLst/>
          </a:prstGeom>
          <a:noFill/>
        </p:spPr>
        <p:txBody>
          <a:bodyPr wrap="square">
            <a:spAutoFit/>
          </a:bodyPr>
          <a:lstStyle/>
          <a:p>
            <a:r>
              <a:rPr lang="en-US" sz="800" i="1" dirty="0">
                <a:latin typeface="Calibri" panose="020F0502020204030204" pitchFamily="34" charset="0"/>
                <a:ea typeface="Times New Roman" panose="02020603050405020304" pitchFamily="18" charset="0"/>
              </a:rPr>
              <a:t>*</a:t>
            </a:r>
            <a:r>
              <a:rPr lang="en-US" sz="800" i="1" dirty="0">
                <a:effectLst/>
                <a:latin typeface="Calibri" panose="020F0502020204030204" pitchFamily="34" charset="0"/>
                <a:ea typeface="Times New Roman" panose="02020603050405020304" pitchFamily="18" charset="0"/>
              </a:rPr>
              <a:t>Excludes Sandia National Laboratories (Sandia) and Kansas City National Security Campus (KCNSC) work forces of approximately 21,000 employees. Sandia and KCNSC are U.S. Department of Energy facilities. Honeywell manages these facilities as a contract operator and does not establish or control their human resource </a:t>
            </a:r>
            <a:r>
              <a:rPr lang="en-US" sz="800" i="1">
                <a:effectLst/>
                <a:latin typeface="Calibri" panose="020F0502020204030204" pitchFamily="34" charset="0"/>
                <a:ea typeface="Times New Roman" panose="02020603050405020304" pitchFamily="18" charset="0"/>
              </a:rPr>
              <a:t>policies.</a:t>
            </a:r>
            <a:endParaRPr lang="en-US" sz="800" dirty="0"/>
          </a:p>
        </p:txBody>
      </p:sp>
    </p:spTree>
    <p:extLst>
      <p:ext uri="{BB962C8B-B14F-4D97-AF65-F5344CB8AC3E}">
        <p14:creationId xmlns:p14="http://schemas.microsoft.com/office/powerpoint/2010/main" val="21782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0D3F-52F4-4E05-B279-263B877F8FB8}"/>
              </a:ext>
            </a:extLst>
          </p:cNvPr>
          <p:cNvSpPr>
            <a:spLocks noGrp="1"/>
          </p:cNvSpPr>
          <p:nvPr>
            <p:ph type="title"/>
          </p:nvPr>
        </p:nvSpPr>
        <p:spPr/>
        <p:txBody>
          <a:bodyPr/>
          <a:lstStyle/>
          <a:p>
            <a:r>
              <a:rPr lang="en-US" dirty="0"/>
              <a:t>Honeywell at a glance</a:t>
            </a:r>
          </a:p>
        </p:txBody>
      </p:sp>
      <p:graphicFrame>
        <p:nvGraphicFramePr>
          <p:cNvPr id="3" name="Chart 2">
            <a:extLst>
              <a:ext uri="{FF2B5EF4-FFF2-40B4-BE49-F238E27FC236}">
                <a16:creationId xmlns:a16="http://schemas.microsoft.com/office/drawing/2014/main" id="{17824705-7A22-414E-B9C8-F5ED82136017}"/>
              </a:ext>
            </a:extLst>
          </p:cNvPr>
          <p:cNvGraphicFramePr/>
          <p:nvPr/>
        </p:nvGraphicFramePr>
        <p:xfrm>
          <a:off x="8129399" y="3149797"/>
          <a:ext cx="32004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43D4EB13-7E53-43F0-97A9-70DD869B3409}"/>
              </a:ext>
            </a:extLst>
          </p:cNvPr>
          <p:cNvGraphicFramePr/>
          <p:nvPr/>
        </p:nvGraphicFramePr>
        <p:xfrm>
          <a:off x="8243699" y="3264097"/>
          <a:ext cx="29718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0A3EE8B-D3FC-456B-9198-371B9E80F1A9}"/>
              </a:ext>
            </a:extLst>
          </p:cNvPr>
          <p:cNvSpPr txBox="1"/>
          <p:nvPr/>
        </p:nvSpPr>
        <p:spPr>
          <a:xfrm>
            <a:off x="416797" y="6260200"/>
            <a:ext cx="94518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Differences between segment sales figures and the sum of sales figures for the businesses within each segment are due to rounding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30000" noProof="0" dirty="0">
                <a:ln>
                  <a:noFill/>
                </a:ln>
                <a:solidFill>
                  <a:prstClr val="black"/>
                </a:solidFill>
                <a:effectLst/>
                <a:uLnTx/>
                <a:uFillTx/>
              </a:rPr>
              <a:t>1 </a:t>
            </a:r>
            <a:r>
              <a:rPr kumimoji="0" lang="en-US" sz="800" b="0" i="0" u="none" strike="noStrike" kern="0" cap="none" spc="0" normalizeH="0" baseline="0" noProof="0" dirty="0">
                <a:ln>
                  <a:noFill/>
                </a:ln>
                <a:solidFill>
                  <a:prstClr val="black"/>
                </a:solidFill>
                <a:effectLst/>
                <a:uLnTx/>
                <a:uFillTx/>
              </a:rPr>
              <a:t>Represents 2021 sales. Source: 2021 Form 10K. Sales are classified according to their country of origin.</a:t>
            </a:r>
          </a:p>
          <a:p>
            <a:pPr>
              <a:defRPr/>
            </a:pPr>
            <a:r>
              <a:rPr kumimoji="0" lang="en-US" sz="800" b="0" i="0" u="none" strike="noStrike" kern="0" cap="none" spc="0" normalizeH="0" baseline="30000" noProof="0" dirty="0">
                <a:ln>
                  <a:noFill/>
                </a:ln>
                <a:solidFill>
                  <a:prstClr val="black"/>
                </a:solidFill>
                <a:effectLst/>
                <a:uLnTx/>
                <a:uFillTx/>
              </a:rPr>
              <a:t>2 </a:t>
            </a:r>
            <a:r>
              <a:rPr kumimoji="0" lang="en-US" sz="800" b="0" i="0" u="none" strike="noStrike" kern="0" cap="none" spc="0" normalizeH="0" baseline="0" noProof="0" dirty="0">
                <a:ln>
                  <a:noFill/>
                </a:ln>
                <a:solidFill>
                  <a:prstClr val="black"/>
                </a:solidFill>
                <a:effectLst/>
                <a:uLnTx/>
                <a:uFillTx/>
              </a:rPr>
              <a:t>Represents 2021 sales.</a:t>
            </a:r>
          </a:p>
        </p:txBody>
      </p:sp>
      <p:sp>
        <p:nvSpPr>
          <p:cNvPr id="6" name="TextBox 5">
            <a:extLst>
              <a:ext uri="{FF2B5EF4-FFF2-40B4-BE49-F238E27FC236}">
                <a16:creationId xmlns:a16="http://schemas.microsoft.com/office/drawing/2014/main" id="{F2DAEF94-7475-4A88-B588-7478657BA189}"/>
              </a:ext>
            </a:extLst>
          </p:cNvPr>
          <p:cNvSpPr txBox="1"/>
          <p:nvPr/>
        </p:nvSpPr>
        <p:spPr>
          <a:xfrm>
            <a:off x="4614885" y="5244859"/>
            <a:ext cx="2642817" cy="877163"/>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DC202E"/>
                </a:solidFill>
                <a:effectLst/>
                <a:uLnTx/>
                <a:uFillTx/>
              </a:rPr>
              <a:t>$7.8B</a:t>
            </a:r>
            <a:br>
              <a:rPr kumimoji="0" lang="en-US" sz="1700" b="1" i="0" u="none" strike="noStrike" kern="0" cap="none" spc="0" normalizeH="0" baseline="0" noProof="0" dirty="0">
                <a:ln>
                  <a:noFill/>
                </a:ln>
                <a:solidFill>
                  <a:prstClr val="black"/>
                </a:solidFill>
                <a:effectLst/>
                <a:uLnTx/>
                <a:uFillTx/>
              </a:rPr>
            </a:br>
            <a:r>
              <a:rPr kumimoji="0" lang="en-US" sz="1700" b="1" i="0" u="none" strike="noStrike" kern="0" cap="none" spc="0" normalizeH="0" baseline="0" noProof="0" dirty="0">
                <a:ln>
                  <a:noFill/>
                </a:ln>
                <a:solidFill>
                  <a:prstClr val="black"/>
                </a:solidFill>
                <a:effectLst/>
                <a:uLnTx/>
                <a:uFillTx/>
              </a:rPr>
              <a:t>Safety and Productivity Solutions</a:t>
            </a:r>
          </a:p>
        </p:txBody>
      </p:sp>
      <p:sp>
        <p:nvSpPr>
          <p:cNvPr id="7" name="TextBox 6">
            <a:extLst>
              <a:ext uri="{FF2B5EF4-FFF2-40B4-BE49-F238E27FC236}">
                <a16:creationId xmlns:a16="http://schemas.microsoft.com/office/drawing/2014/main" id="{3A4EC0B8-2CDC-4F45-96A1-FCD9E7999E94}"/>
              </a:ext>
            </a:extLst>
          </p:cNvPr>
          <p:cNvSpPr txBox="1"/>
          <p:nvPr/>
        </p:nvSpPr>
        <p:spPr>
          <a:xfrm>
            <a:off x="5831300" y="2459430"/>
            <a:ext cx="1374326" cy="400110"/>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COMMERCIAL AFTERMARKET</a:t>
            </a:r>
          </a:p>
        </p:txBody>
      </p:sp>
      <p:graphicFrame>
        <p:nvGraphicFramePr>
          <p:cNvPr id="8" name="Chart 7">
            <a:extLst>
              <a:ext uri="{FF2B5EF4-FFF2-40B4-BE49-F238E27FC236}">
                <a16:creationId xmlns:a16="http://schemas.microsoft.com/office/drawing/2014/main" id="{7D008DAE-9BFC-459E-929A-D2D5F338E344}"/>
              </a:ext>
            </a:extLst>
          </p:cNvPr>
          <p:cNvGraphicFramePr/>
          <p:nvPr/>
        </p:nvGraphicFramePr>
        <p:xfrm>
          <a:off x="1303004" y="1063748"/>
          <a:ext cx="45720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B719BE62-D735-4042-9BBB-C3C9E57A86BF}"/>
              </a:ext>
            </a:extLst>
          </p:cNvPr>
          <p:cNvSpPr txBox="1"/>
          <p:nvPr/>
        </p:nvSpPr>
        <p:spPr>
          <a:xfrm>
            <a:off x="4675201" y="1191095"/>
            <a:ext cx="1608028" cy="615553"/>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DC202E"/>
                </a:solidFill>
                <a:effectLst/>
                <a:uLnTx/>
                <a:uFillTx/>
              </a:rPr>
              <a:t>$11.0B</a:t>
            </a:r>
            <a:br>
              <a:rPr kumimoji="0" lang="en-US" sz="1700" b="1" i="0" u="none" strike="noStrike" kern="0" cap="none" spc="0" normalizeH="0" baseline="0" noProof="0" dirty="0">
                <a:ln>
                  <a:noFill/>
                </a:ln>
                <a:solidFill>
                  <a:prstClr val="black"/>
                </a:solidFill>
                <a:effectLst/>
                <a:uLnTx/>
                <a:uFillTx/>
              </a:rPr>
            </a:br>
            <a:r>
              <a:rPr kumimoji="0" lang="en-US" sz="1700" b="1" i="0" u="none" strike="noStrike" kern="0" cap="none" spc="0" normalizeH="0" baseline="0" noProof="0" dirty="0">
                <a:ln>
                  <a:noFill/>
                </a:ln>
                <a:solidFill>
                  <a:prstClr val="black"/>
                </a:solidFill>
                <a:effectLst/>
                <a:uLnTx/>
                <a:uFillTx/>
              </a:rPr>
              <a:t>Aerospace</a:t>
            </a:r>
          </a:p>
        </p:txBody>
      </p:sp>
      <p:sp>
        <p:nvSpPr>
          <p:cNvPr id="10" name="TextBox 9">
            <a:extLst>
              <a:ext uri="{FF2B5EF4-FFF2-40B4-BE49-F238E27FC236}">
                <a16:creationId xmlns:a16="http://schemas.microsoft.com/office/drawing/2014/main" id="{0F06DD2A-8FED-448F-AC8B-0F9AFDD272AA}"/>
              </a:ext>
            </a:extLst>
          </p:cNvPr>
          <p:cNvSpPr txBox="1"/>
          <p:nvPr/>
        </p:nvSpPr>
        <p:spPr>
          <a:xfrm>
            <a:off x="350513" y="1191095"/>
            <a:ext cx="2774276" cy="877163"/>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DC202E"/>
                </a:solidFill>
                <a:effectLst/>
                <a:uLnTx/>
                <a:uFillTx/>
              </a:rPr>
              <a:t>$10.0B</a:t>
            </a:r>
            <a:br>
              <a:rPr kumimoji="0" lang="en-US" sz="1700" b="1" i="0" u="none" strike="noStrike" kern="0" cap="none" spc="0" normalizeH="0" baseline="0" noProof="0" dirty="0">
                <a:ln>
                  <a:noFill/>
                </a:ln>
                <a:solidFill>
                  <a:prstClr val="black"/>
                </a:solidFill>
                <a:effectLst/>
                <a:uLnTx/>
                <a:uFillTx/>
              </a:rPr>
            </a:br>
            <a:r>
              <a:rPr kumimoji="0" lang="en-US" sz="1700" b="1" i="0" u="none" strike="noStrike" kern="0" cap="none" spc="0" normalizeH="0" baseline="0" noProof="0" dirty="0">
                <a:ln>
                  <a:noFill/>
                </a:ln>
                <a:solidFill>
                  <a:prstClr val="black"/>
                </a:solidFill>
                <a:effectLst/>
                <a:uLnTx/>
                <a:uFillTx/>
              </a:rPr>
              <a:t>Performance Materials and Technologies</a:t>
            </a:r>
          </a:p>
        </p:txBody>
      </p:sp>
      <p:sp>
        <p:nvSpPr>
          <p:cNvPr id="11" name="TextBox 10">
            <a:extLst>
              <a:ext uri="{FF2B5EF4-FFF2-40B4-BE49-F238E27FC236}">
                <a16:creationId xmlns:a16="http://schemas.microsoft.com/office/drawing/2014/main" id="{D1BF12CF-6F94-4A8D-BCF5-DB79BDCD0E6F}"/>
              </a:ext>
            </a:extLst>
          </p:cNvPr>
          <p:cNvSpPr txBox="1"/>
          <p:nvPr/>
        </p:nvSpPr>
        <p:spPr>
          <a:xfrm>
            <a:off x="378483" y="5244859"/>
            <a:ext cx="2647162" cy="877163"/>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DC202E"/>
                </a:solidFill>
                <a:effectLst/>
                <a:uLnTx/>
                <a:uFillTx/>
              </a:rPr>
              <a:t>$5.5B</a:t>
            </a:r>
            <a:br>
              <a:rPr kumimoji="0" lang="en-US" sz="1700" b="1" i="0" u="none" strike="noStrike" kern="0" cap="none" spc="0" normalizeH="0" baseline="0" noProof="0" dirty="0">
                <a:ln>
                  <a:noFill/>
                </a:ln>
                <a:solidFill>
                  <a:prstClr val="black"/>
                </a:solidFill>
                <a:effectLst/>
                <a:uLnTx/>
                <a:uFillTx/>
              </a:rPr>
            </a:br>
            <a:r>
              <a:rPr kumimoji="0" lang="en-US" sz="1700" b="1" i="0" u="none" strike="noStrike" kern="0" cap="none" spc="0" normalizeH="0" baseline="0" noProof="0" dirty="0">
                <a:ln>
                  <a:noFill/>
                </a:ln>
                <a:solidFill>
                  <a:prstClr val="black"/>
                </a:solidFill>
                <a:effectLst/>
                <a:uLnTx/>
                <a:uFillTx/>
              </a:rPr>
              <a:t>Honeywell Building Technologies</a:t>
            </a:r>
          </a:p>
        </p:txBody>
      </p:sp>
      <p:sp>
        <p:nvSpPr>
          <p:cNvPr id="12" name="TextBox 11">
            <a:extLst>
              <a:ext uri="{FF2B5EF4-FFF2-40B4-BE49-F238E27FC236}">
                <a16:creationId xmlns:a16="http://schemas.microsoft.com/office/drawing/2014/main" id="{57A57CB9-C8A1-47CC-B4ED-605F5D36E4C7}"/>
              </a:ext>
            </a:extLst>
          </p:cNvPr>
          <p:cNvSpPr txBox="1"/>
          <p:nvPr/>
        </p:nvSpPr>
        <p:spPr>
          <a:xfrm>
            <a:off x="2941264" y="3107082"/>
            <a:ext cx="1572766" cy="800219"/>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DC202E"/>
                </a:solidFill>
                <a:effectLst/>
                <a:uLnTx/>
                <a:uFillTx/>
              </a:rPr>
              <a:t>~$34B</a:t>
            </a:r>
            <a:br>
              <a:rPr kumimoji="0" lang="en-US" sz="1600" b="1" i="0" u="none" strike="noStrike" kern="0" cap="none" spc="0" normalizeH="0" baseline="0" noProof="0" dirty="0">
                <a:ln>
                  <a:noFill/>
                </a:ln>
                <a:solidFill>
                  <a:srgbClr val="EE3124"/>
                </a:solidFill>
                <a:effectLst/>
                <a:uLnTx/>
                <a:uFillTx/>
              </a:rPr>
            </a:br>
            <a:r>
              <a:rPr kumimoji="0" lang="en-US" sz="1600" b="1" i="0" u="none" strike="noStrike" kern="0" cap="none" spc="0" normalizeH="0" baseline="0" noProof="0" dirty="0">
                <a:ln>
                  <a:noFill/>
                </a:ln>
                <a:solidFill>
                  <a:prstClr val="black"/>
                </a:solidFill>
                <a:effectLst/>
                <a:uLnTx/>
                <a:uFillTx/>
              </a:rPr>
              <a:t>2021 SALES</a:t>
            </a:r>
          </a:p>
        </p:txBody>
      </p:sp>
      <p:cxnSp>
        <p:nvCxnSpPr>
          <p:cNvPr id="13" name="Elbow Connector 177">
            <a:extLst>
              <a:ext uri="{FF2B5EF4-FFF2-40B4-BE49-F238E27FC236}">
                <a16:creationId xmlns:a16="http://schemas.microsoft.com/office/drawing/2014/main" id="{5A95E8A7-470E-4B18-9E2F-845F976B05B2}"/>
              </a:ext>
            </a:extLst>
          </p:cNvPr>
          <p:cNvCxnSpPr/>
          <p:nvPr/>
        </p:nvCxnSpPr>
        <p:spPr>
          <a:xfrm>
            <a:off x="1813505" y="2362093"/>
            <a:ext cx="1371600" cy="0"/>
          </a:xfrm>
          <a:prstGeom prst="bentConnector2">
            <a:avLst/>
          </a:prstGeom>
          <a:noFill/>
          <a:ln w="6350" cap="flat" cmpd="sng" algn="ctr">
            <a:solidFill>
              <a:sysClr val="window" lastClr="FFFFFF">
                <a:lumMod val="50000"/>
              </a:sysClr>
            </a:solidFill>
            <a:prstDash val="sysDash"/>
            <a:miter lim="800000"/>
          </a:ln>
          <a:effectLst/>
        </p:spPr>
      </p:cxnSp>
      <p:sp>
        <p:nvSpPr>
          <p:cNvPr id="14" name="TextBox 13">
            <a:extLst>
              <a:ext uri="{FF2B5EF4-FFF2-40B4-BE49-F238E27FC236}">
                <a16:creationId xmlns:a16="http://schemas.microsoft.com/office/drawing/2014/main" id="{B6F4C460-4844-490E-9681-AB9E93BEE4C6}"/>
              </a:ext>
            </a:extLst>
          </p:cNvPr>
          <p:cNvSpPr txBox="1"/>
          <p:nvPr/>
        </p:nvSpPr>
        <p:spPr>
          <a:xfrm>
            <a:off x="493282" y="2162038"/>
            <a:ext cx="1299729" cy="400110"/>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ADVANCED </a:t>
            </a:r>
            <a:br>
              <a:rPr kumimoji="0" lang="en-US" sz="1000" b="0" i="0" u="none" strike="noStrike" kern="0" cap="none" spc="0" normalizeH="0" baseline="0" noProof="0" dirty="0">
                <a:ln>
                  <a:noFill/>
                </a:ln>
                <a:solidFill>
                  <a:prstClr val="black"/>
                </a:solidFill>
                <a:effectLst/>
                <a:uLnTx/>
                <a:uFillTx/>
              </a:rPr>
            </a:br>
            <a:r>
              <a:rPr kumimoji="0" lang="en-US" sz="1000" b="0" i="0" u="none" strike="noStrike" kern="0" cap="none" spc="0" normalizeH="0" baseline="0" noProof="0" dirty="0">
                <a:ln>
                  <a:noFill/>
                </a:ln>
                <a:solidFill>
                  <a:prstClr val="black"/>
                </a:solidFill>
                <a:effectLst/>
                <a:uLnTx/>
                <a:uFillTx/>
              </a:rPr>
              <a:t>MATERIALS</a:t>
            </a:r>
          </a:p>
        </p:txBody>
      </p:sp>
      <p:cxnSp>
        <p:nvCxnSpPr>
          <p:cNvPr id="15" name="Elbow Connector 177">
            <a:extLst>
              <a:ext uri="{FF2B5EF4-FFF2-40B4-BE49-F238E27FC236}">
                <a16:creationId xmlns:a16="http://schemas.microsoft.com/office/drawing/2014/main" id="{63938129-425D-44ED-BE96-4C3D087FB88A}"/>
              </a:ext>
            </a:extLst>
          </p:cNvPr>
          <p:cNvCxnSpPr/>
          <p:nvPr/>
        </p:nvCxnSpPr>
        <p:spPr>
          <a:xfrm>
            <a:off x="1531674" y="2838381"/>
            <a:ext cx="1005840" cy="0"/>
          </a:xfrm>
          <a:prstGeom prst="bentConnector2">
            <a:avLst/>
          </a:prstGeom>
          <a:noFill/>
          <a:ln w="6350" cap="flat" cmpd="sng" algn="ctr">
            <a:solidFill>
              <a:sysClr val="window" lastClr="FFFFFF">
                <a:lumMod val="50000"/>
              </a:sysClr>
            </a:solidFill>
            <a:prstDash val="sysDash"/>
            <a:miter lim="800000"/>
          </a:ln>
          <a:effectLst/>
        </p:spPr>
      </p:cxnSp>
      <p:sp>
        <p:nvSpPr>
          <p:cNvPr id="16" name="TextBox 15">
            <a:extLst>
              <a:ext uri="{FF2B5EF4-FFF2-40B4-BE49-F238E27FC236}">
                <a16:creationId xmlns:a16="http://schemas.microsoft.com/office/drawing/2014/main" id="{CB14DED3-2D04-44CD-98F5-6B367FB094A8}"/>
              </a:ext>
            </a:extLst>
          </p:cNvPr>
          <p:cNvSpPr txBox="1"/>
          <p:nvPr/>
        </p:nvSpPr>
        <p:spPr>
          <a:xfrm>
            <a:off x="277573" y="2682930"/>
            <a:ext cx="1299729" cy="400110"/>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PROCESS</a:t>
            </a:r>
            <a:br>
              <a:rPr kumimoji="0" lang="en-US" sz="1000" b="0" i="0" u="none" strike="noStrike" kern="0" cap="none" spc="0" normalizeH="0" baseline="0" noProof="0" dirty="0">
                <a:ln>
                  <a:noFill/>
                </a:ln>
                <a:solidFill>
                  <a:prstClr val="black"/>
                </a:solidFill>
                <a:effectLst/>
                <a:uLnTx/>
                <a:uFillTx/>
              </a:rPr>
            </a:br>
            <a:r>
              <a:rPr kumimoji="0" lang="en-US" sz="1000" b="0" i="0" u="none" strike="noStrike" kern="0" cap="none" spc="0" normalizeH="0" baseline="0" noProof="0" dirty="0">
                <a:ln>
                  <a:noFill/>
                </a:ln>
                <a:solidFill>
                  <a:prstClr val="black"/>
                </a:solidFill>
                <a:effectLst/>
                <a:uLnTx/>
                <a:uFillTx/>
              </a:rPr>
              <a:t>SOLUTIONS</a:t>
            </a:r>
          </a:p>
        </p:txBody>
      </p:sp>
      <p:cxnSp>
        <p:nvCxnSpPr>
          <p:cNvPr id="17" name="Elbow Connector 177">
            <a:extLst>
              <a:ext uri="{FF2B5EF4-FFF2-40B4-BE49-F238E27FC236}">
                <a16:creationId xmlns:a16="http://schemas.microsoft.com/office/drawing/2014/main" id="{472F5F29-6AB6-466A-B709-D4C2B68D6655}"/>
              </a:ext>
            </a:extLst>
          </p:cNvPr>
          <p:cNvCxnSpPr/>
          <p:nvPr/>
        </p:nvCxnSpPr>
        <p:spPr>
          <a:xfrm>
            <a:off x="1315013" y="3593670"/>
            <a:ext cx="914400" cy="0"/>
          </a:xfrm>
          <a:prstGeom prst="bentConnector2">
            <a:avLst/>
          </a:prstGeom>
          <a:noFill/>
          <a:ln w="6350" cap="flat" cmpd="sng" algn="ctr">
            <a:solidFill>
              <a:sysClr val="window" lastClr="FFFFFF">
                <a:lumMod val="50000"/>
              </a:sysClr>
            </a:solidFill>
            <a:prstDash val="sysDash"/>
            <a:miter lim="800000"/>
          </a:ln>
          <a:effectLst/>
        </p:spPr>
      </p:cxnSp>
      <p:sp>
        <p:nvSpPr>
          <p:cNvPr id="18" name="TextBox 17">
            <a:extLst>
              <a:ext uri="{FF2B5EF4-FFF2-40B4-BE49-F238E27FC236}">
                <a16:creationId xmlns:a16="http://schemas.microsoft.com/office/drawing/2014/main" id="{EA5EA4E7-2AAB-4EE8-9E60-126D3BC72D16}"/>
              </a:ext>
            </a:extLst>
          </p:cNvPr>
          <p:cNvSpPr txBox="1"/>
          <p:nvPr/>
        </p:nvSpPr>
        <p:spPr>
          <a:xfrm>
            <a:off x="49761" y="3461855"/>
            <a:ext cx="1299729" cy="246221"/>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UOP</a:t>
            </a:r>
          </a:p>
        </p:txBody>
      </p:sp>
      <p:cxnSp>
        <p:nvCxnSpPr>
          <p:cNvPr id="19" name="Elbow Connector 177">
            <a:extLst>
              <a:ext uri="{FF2B5EF4-FFF2-40B4-BE49-F238E27FC236}">
                <a16:creationId xmlns:a16="http://schemas.microsoft.com/office/drawing/2014/main" id="{4DC55DAC-59FB-4BB6-9D7A-AD7CFA649FEE}"/>
              </a:ext>
            </a:extLst>
          </p:cNvPr>
          <p:cNvCxnSpPr/>
          <p:nvPr/>
        </p:nvCxnSpPr>
        <p:spPr>
          <a:xfrm>
            <a:off x="1577302" y="4142532"/>
            <a:ext cx="914400" cy="0"/>
          </a:xfrm>
          <a:prstGeom prst="bentConnector2">
            <a:avLst/>
          </a:prstGeom>
          <a:noFill/>
          <a:ln w="6350" cap="flat" cmpd="sng" algn="ctr">
            <a:solidFill>
              <a:sysClr val="window" lastClr="FFFFFF">
                <a:lumMod val="50000"/>
              </a:sysClr>
            </a:solidFill>
            <a:prstDash val="sysDash"/>
            <a:miter lim="800000"/>
          </a:ln>
          <a:effectLst/>
        </p:spPr>
      </p:cxnSp>
      <p:sp>
        <p:nvSpPr>
          <p:cNvPr id="20" name="TextBox 19">
            <a:extLst>
              <a:ext uri="{FF2B5EF4-FFF2-40B4-BE49-F238E27FC236}">
                <a16:creationId xmlns:a16="http://schemas.microsoft.com/office/drawing/2014/main" id="{E2D5FC9D-2273-4B62-8A4F-162FCE8EB48D}"/>
              </a:ext>
            </a:extLst>
          </p:cNvPr>
          <p:cNvSpPr txBox="1"/>
          <p:nvPr/>
        </p:nvSpPr>
        <p:spPr>
          <a:xfrm>
            <a:off x="275687" y="4025889"/>
            <a:ext cx="1299729" cy="246221"/>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PRODUCTS</a:t>
            </a:r>
          </a:p>
        </p:txBody>
      </p:sp>
      <p:cxnSp>
        <p:nvCxnSpPr>
          <p:cNvPr id="21" name="Elbow Connector 177">
            <a:extLst>
              <a:ext uri="{FF2B5EF4-FFF2-40B4-BE49-F238E27FC236}">
                <a16:creationId xmlns:a16="http://schemas.microsoft.com/office/drawing/2014/main" id="{D75CC23E-8DF4-438F-BF10-E1C28C5CB43E}"/>
              </a:ext>
            </a:extLst>
          </p:cNvPr>
          <p:cNvCxnSpPr/>
          <p:nvPr/>
        </p:nvCxnSpPr>
        <p:spPr>
          <a:xfrm>
            <a:off x="1932407" y="4701783"/>
            <a:ext cx="914400" cy="0"/>
          </a:xfrm>
          <a:prstGeom prst="bentConnector2">
            <a:avLst/>
          </a:prstGeom>
          <a:noFill/>
          <a:ln w="6350" cap="flat" cmpd="sng" algn="ctr">
            <a:solidFill>
              <a:sysClr val="window" lastClr="FFFFFF">
                <a:lumMod val="50000"/>
              </a:sysClr>
            </a:solidFill>
            <a:prstDash val="sysDash"/>
            <a:miter lim="800000"/>
          </a:ln>
          <a:effectLst/>
        </p:spPr>
      </p:cxnSp>
      <p:sp>
        <p:nvSpPr>
          <p:cNvPr id="22" name="TextBox 21">
            <a:extLst>
              <a:ext uri="{FF2B5EF4-FFF2-40B4-BE49-F238E27FC236}">
                <a16:creationId xmlns:a16="http://schemas.microsoft.com/office/drawing/2014/main" id="{89187E9F-47FB-44F3-8266-7C0A3A04B6AF}"/>
              </a:ext>
            </a:extLst>
          </p:cNvPr>
          <p:cNvSpPr txBox="1"/>
          <p:nvPr/>
        </p:nvSpPr>
        <p:spPr>
          <a:xfrm>
            <a:off x="653139" y="4544783"/>
            <a:ext cx="1299729" cy="400110"/>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BUILDING</a:t>
            </a:r>
            <a:br>
              <a:rPr kumimoji="0" lang="en-US" sz="1000" b="0" i="0" u="none" strike="noStrike" kern="0" cap="none" spc="0" normalizeH="0" baseline="0" noProof="0" dirty="0">
                <a:ln>
                  <a:noFill/>
                </a:ln>
                <a:solidFill>
                  <a:prstClr val="black"/>
                </a:solidFill>
                <a:effectLst/>
                <a:uLnTx/>
                <a:uFillTx/>
              </a:rPr>
            </a:br>
            <a:r>
              <a:rPr kumimoji="0" lang="en-US" sz="1000" b="0" i="0" u="none" strike="noStrike" kern="0" cap="none" spc="0" normalizeH="0" baseline="0" noProof="0" dirty="0">
                <a:ln>
                  <a:noFill/>
                </a:ln>
                <a:solidFill>
                  <a:prstClr val="black"/>
                </a:solidFill>
                <a:effectLst/>
                <a:uLnTx/>
                <a:uFillTx/>
              </a:rPr>
              <a:t>SOLUTIONS</a:t>
            </a:r>
          </a:p>
        </p:txBody>
      </p:sp>
      <p:cxnSp>
        <p:nvCxnSpPr>
          <p:cNvPr id="23" name="Elbow Connector 177">
            <a:extLst>
              <a:ext uri="{FF2B5EF4-FFF2-40B4-BE49-F238E27FC236}">
                <a16:creationId xmlns:a16="http://schemas.microsoft.com/office/drawing/2014/main" id="{2787BFA3-52E5-4AF3-9D53-B90E6BD92BB9}"/>
              </a:ext>
            </a:extLst>
          </p:cNvPr>
          <p:cNvCxnSpPr/>
          <p:nvPr/>
        </p:nvCxnSpPr>
        <p:spPr>
          <a:xfrm>
            <a:off x="4871612" y="2665278"/>
            <a:ext cx="914400" cy="0"/>
          </a:xfrm>
          <a:prstGeom prst="bentConnector2">
            <a:avLst/>
          </a:prstGeom>
          <a:noFill/>
          <a:ln w="6350" cap="flat" cmpd="sng" algn="ctr">
            <a:solidFill>
              <a:sysClr val="window" lastClr="FFFFFF">
                <a:lumMod val="50000"/>
              </a:sysClr>
            </a:solidFill>
            <a:prstDash val="sysDash"/>
            <a:miter lim="800000"/>
          </a:ln>
          <a:effectLst/>
        </p:spPr>
      </p:cxnSp>
      <p:sp>
        <p:nvSpPr>
          <p:cNvPr id="24" name="TextBox 23">
            <a:extLst>
              <a:ext uri="{FF2B5EF4-FFF2-40B4-BE49-F238E27FC236}">
                <a16:creationId xmlns:a16="http://schemas.microsoft.com/office/drawing/2014/main" id="{E18EA8A1-3A31-4CDA-87DB-6EBE2581C653}"/>
              </a:ext>
            </a:extLst>
          </p:cNvPr>
          <p:cNvSpPr txBox="1"/>
          <p:nvPr/>
        </p:nvSpPr>
        <p:spPr>
          <a:xfrm>
            <a:off x="5568801" y="2047358"/>
            <a:ext cx="1299729" cy="246221"/>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COMMERCIAL OE</a:t>
            </a:r>
          </a:p>
        </p:txBody>
      </p:sp>
      <p:cxnSp>
        <p:nvCxnSpPr>
          <p:cNvPr id="25" name="Elbow Connector 177">
            <a:extLst>
              <a:ext uri="{FF2B5EF4-FFF2-40B4-BE49-F238E27FC236}">
                <a16:creationId xmlns:a16="http://schemas.microsoft.com/office/drawing/2014/main" id="{D90DCD8B-58F0-4EB3-91FF-D7DD161AA735}"/>
              </a:ext>
            </a:extLst>
          </p:cNvPr>
          <p:cNvCxnSpPr/>
          <p:nvPr/>
        </p:nvCxnSpPr>
        <p:spPr>
          <a:xfrm>
            <a:off x="4197201" y="2151706"/>
            <a:ext cx="1371600" cy="0"/>
          </a:xfrm>
          <a:prstGeom prst="bentConnector2">
            <a:avLst/>
          </a:prstGeom>
          <a:noFill/>
          <a:ln w="6350" cap="flat" cmpd="sng" algn="ctr">
            <a:solidFill>
              <a:sysClr val="window" lastClr="FFFFFF">
                <a:lumMod val="50000"/>
              </a:sysClr>
            </a:solidFill>
            <a:prstDash val="sysDash"/>
            <a:miter lim="800000"/>
          </a:ln>
          <a:effectLst/>
        </p:spPr>
      </p:cxnSp>
      <p:cxnSp>
        <p:nvCxnSpPr>
          <p:cNvPr id="26" name="Elbow Connector 177">
            <a:extLst>
              <a:ext uri="{FF2B5EF4-FFF2-40B4-BE49-F238E27FC236}">
                <a16:creationId xmlns:a16="http://schemas.microsoft.com/office/drawing/2014/main" id="{2C45020D-D618-4341-AB61-498AB9373D72}"/>
              </a:ext>
            </a:extLst>
          </p:cNvPr>
          <p:cNvCxnSpPr/>
          <p:nvPr/>
        </p:nvCxnSpPr>
        <p:spPr>
          <a:xfrm>
            <a:off x="5181599" y="3507191"/>
            <a:ext cx="914400" cy="0"/>
          </a:xfrm>
          <a:prstGeom prst="bentConnector2">
            <a:avLst/>
          </a:prstGeom>
          <a:noFill/>
          <a:ln w="6350" cap="flat" cmpd="sng" algn="ctr">
            <a:solidFill>
              <a:sysClr val="window" lastClr="FFFFFF">
                <a:lumMod val="50000"/>
              </a:sysClr>
            </a:solidFill>
            <a:prstDash val="sysDash"/>
            <a:miter lim="800000"/>
          </a:ln>
          <a:effectLst/>
        </p:spPr>
      </p:cxnSp>
      <p:sp>
        <p:nvSpPr>
          <p:cNvPr id="27" name="TextBox 26">
            <a:extLst>
              <a:ext uri="{FF2B5EF4-FFF2-40B4-BE49-F238E27FC236}">
                <a16:creationId xmlns:a16="http://schemas.microsoft.com/office/drawing/2014/main" id="{8B85BB44-3675-4581-B6E8-EDB437143DB6}"/>
              </a:ext>
            </a:extLst>
          </p:cNvPr>
          <p:cNvSpPr txBox="1"/>
          <p:nvPr/>
        </p:nvSpPr>
        <p:spPr>
          <a:xfrm>
            <a:off x="6087613" y="3330060"/>
            <a:ext cx="1299729" cy="400110"/>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DEFENSE AND </a:t>
            </a:r>
            <a:br>
              <a:rPr kumimoji="0" lang="en-US" sz="1000" b="0" i="0" u="none" strike="noStrike" kern="0" cap="none" spc="0" normalizeH="0" baseline="0" noProof="0" dirty="0">
                <a:ln>
                  <a:noFill/>
                </a:ln>
                <a:solidFill>
                  <a:prstClr val="black"/>
                </a:solidFill>
                <a:effectLst/>
                <a:uLnTx/>
                <a:uFillTx/>
              </a:rPr>
            </a:br>
            <a:r>
              <a:rPr kumimoji="0" lang="en-US" sz="1000" b="0" i="0" u="none" strike="noStrike" kern="0" cap="none" spc="0" normalizeH="0" baseline="0" noProof="0" dirty="0">
                <a:ln>
                  <a:noFill/>
                </a:ln>
                <a:solidFill>
                  <a:prstClr val="black"/>
                </a:solidFill>
                <a:effectLst/>
                <a:uLnTx/>
                <a:uFillTx/>
              </a:rPr>
              <a:t>SPACE</a:t>
            </a:r>
          </a:p>
        </p:txBody>
      </p:sp>
      <p:cxnSp>
        <p:nvCxnSpPr>
          <p:cNvPr id="28" name="Elbow Connector 177">
            <a:extLst>
              <a:ext uri="{FF2B5EF4-FFF2-40B4-BE49-F238E27FC236}">
                <a16:creationId xmlns:a16="http://schemas.microsoft.com/office/drawing/2014/main" id="{CDA8FD48-055E-4722-A251-64EF1F6736D8}"/>
              </a:ext>
            </a:extLst>
          </p:cNvPr>
          <p:cNvCxnSpPr/>
          <p:nvPr/>
        </p:nvCxnSpPr>
        <p:spPr>
          <a:xfrm>
            <a:off x="4916900" y="4257714"/>
            <a:ext cx="914400" cy="0"/>
          </a:xfrm>
          <a:prstGeom prst="bentConnector2">
            <a:avLst/>
          </a:prstGeom>
          <a:noFill/>
          <a:ln w="6350" cap="flat" cmpd="sng" algn="ctr">
            <a:solidFill>
              <a:sysClr val="window" lastClr="FFFFFF">
                <a:lumMod val="50000"/>
              </a:sysClr>
            </a:solidFill>
            <a:prstDash val="sysDash"/>
            <a:miter lim="800000"/>
          </a:ln>
          <a:effectLst/>
        </p:spPr>
      </p:cxnSp>
      <p:sp>
        <p:nvSpPr>
          <p:cNvPr id="29" name="TextBox 28">
            <a:extLst>
              <a:ext uri="{FF2B5EF4-FFF2-40B4-BE49-F238E27FC236}">
                <a16:creationId xmlns:a16="http://schemas.microsoft.com/office/drawing/2014/main" id="{F25E3466-37F0-4816-B5C2-277E11DE63C9}"/>
              </a:ext>
            </a:extLst>
          </p:cNvPr>
          <p:cNvSpPr txBox="1"/>
          <p:nvPr/>
        </p:nvSpPr>
        <p:spPr>
          <a:xfrm>
            <a:off x="5827146" y="4139708"/>
            <a:ext cx="1299729" cy="400110"/>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SAFETY AND </a:t>
            </a:r>
            <a:br>
              <a:rPr kumimoji="0" lang="en-US" sz="1000" b="0" i="0" u="none" strike="noStrike" kern="0" cap="none" spc="0" normalizeH="0" baseline="0" noProof="0" dirty="0">
                <a:ln>
                  <a:noFill/>
                </a:ln>
                <a:solidFill>
                  <a:prstClr val="black"/>
                </a:solidFill>
                <a:effectLst/>
                <a:uLnTx/>
                <a:uFillTx/>
              </a:rPr>
            </a:br>
            <a:r>
              <a:rPr kumimoji="0" lang="en-US" sz="1000" b="0" i="0" u="none" strike="noStrike" kern="0" cap="none" spc="0" normalizeH="0" baseline="0" noProof="0" dirty="0">
                <a:ln>
                  <a:noFill/>
                </a:ln>
                <a:solidFill>
                  <a:prstClr val="black"/>
                </a:solidFill>
                <a:effectLst/>
                <a:uLnTx/>
                <a:uFillTx/>
              </a:rPr>
              <a:t>RETAIL</a:t>
            </a:r>
          </a:p>
        </p:txBody>
      </p:sp>
      <p:sp>
        <p:nvSpPr>
          <p:cNvPr id="30" name="TextBox 29">
            <a:extLst>
              <a:ext uri="{FF2B5EF4-FFF2-40B4-BE49-F238E27FC236}">
                <a16:creationId xmlns:a16="http://schemas.microsoft.com/office/drawing/2014/main" id="{0A7795B8-DFCB-400B-83B0-654FCFC9B209}"/>
              </a:ext>
            </a:extLst>
          </p:cNvPr>
          <p:cNvSpPr txBox="1"/>
          <p:nvPr/>
        </p:nvSpPr>
        <p:spPr>
          <a:xfrm>
            <a:off x="5414616" y="4650038"/>
            <a:ext cx="1429702" cy="707886"/>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$1.6 </a:t>
            </a:r>
          </a:p>
          <a:p>
            <a:pPr marL="0" marR="0" lvl="0" indent="0"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PRODUCTIVITY SOLUTIONS AND SERVICES</a:t>
            </a:r>
          </a:p>
        </p:txBody>
      </p:sp>
      <p:graphicFrame>
        <p:nvGraphicFramePr>
          <p:cNvPr id="31" name="Chart 30">
            <a:extLst>
              <a:ext uri="{FF2B5EF4-FFF2-40B4-BE49-F238E27FC236}">
                <a16:creationId xmlns:a16="http://schemas.microsoft.com/office/drawing/2014/main" id="{2B9FB1F5-78EC-488A-8BC2-DB9A1DC2AE9D}"/>
              </a:ext>
            </a:extLst>
          </p:cNvPr>
          <p:cNvGraphicFramePr/>
          <p:nvPr/>
        </p:nvGraphicFramePr>
        <p:xfrm>
          <a:off x="7770658" y="-158873"/>
          <a:ext cx="3657600"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AC382AD6-D996-49CC-9827-C427F9D918FE}"/>
              </a:ext>
            </a:extLst>
          </p:cNvPr>
          <p:cNvSpPr txBox="1"/>
          <p:nvPr/>
        </p:nvSpPr>
        <p:spPr>
          <a:xfrm>
            <a:off x="10863320" y="2054316"/>
            <a:ext cx="1134643" cy="215444"/>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UNITED STATES</a:t>
            </a:r>
          </a:p>
        </p:txBody>
      </p:sp>
      <p:sp>
        <p:nvSpPr>
          <p:cNvPr id="33" name="TextBox 32">
            <a:extLst>
              <a:ext uri="{FF2B5EF4-FFF2-40B4-BE49-F238E27FC236}">
                <a16:creationId xmlns:a16="http://schemas.microsoft.com/office/drawing/2014/main" id="{D816A03E-F415-4200-A28B-A6B78479B06C}"/>
              </a:ext>
            </a:extLst>
          </p:cNvPr>
          <p:cNvSpPr txBox="1"/>
          <p:nvPr/>
        </p:nvSpPr>
        <p:spPr>
          <a:xfrm>
            <a:off x="7570437" y="1998526"/>
            <a:ext cx="912284" cy="215444"/>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EUROPE</a:t>
            </a:r>
          </a:p>
        </p:txBody>
      </p:sp>
      <p:sp>
        <p:nvSpPr>
          <p:cNvPr id="36" name="TextBox 35">
            <a:extLst>
              <a:ext uri="{FF2B5EF4-FFF2-40B4-BE49-F238E27FC236}">
                <a16:creationId xmlns:a16="http://schemas.microsoft.com/office/drawing/2014/main" id="{466DA320-9242-453E-9B4C-F9829E1AB041}"/>
              </a:ext>
            </a:extLst>
          </p:cNvPr>
          <p:cNvSpPr txBox="1"/>
          <p:nvPr/>
        </p:nvSpPr>
        <p:spPr>
          <a:xfrm>
            <a:off x="7146485" y="663191"/>
            <a:ext cx="1850927" cy="215444"/>
          </a:xfrm>
          <a:prstGeom prst="rect">
            <a:avLst/>
          </a:prstGeom>
          <a:noFill/>
        </p:spPr>
        <p:txBody>
          <a:bodyPr wrap="squar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rPr>
              <a:t>OTHER INTERNATIONAL</a:t>
            </a:r>
          </a:p>
        </p:txBody>
      </p:sp>
      <p:sp>
        <p:nvSpPr>
          <p:cNvPr id="38" name="TextBox 37">
            <a:extLst>
              <a:ext uri="{FF2B5EF4-FFF2-40B4-BE49-F238E27FC236}">
                <a16:creationId xmlns:a16="http://schemas.microsoft.com/office/drawing/2014/main" id="{9E093D15-A68D-4624-AE57-1D5662E597EF}"/>
              </a:ext>
            </a:extLst>
          </p:cNvPr>
          <p:cNvSpPr txBox="1"/>
          <p:nvPr/>
        </p:nvSpPr>
        <p:spPr>
          <a:xfrm>
            <a:off x="9154870" y="1391678"/>
            <a:ext cx="1112021" cy="830997"/>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SALES</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BY </a:t>
            </a:r>
            <a:br>
              <a:rPr kumimoji="0" lang="en-US" sz="1600" b="1" i="0" u="none" strike="noStrike" kern="0" cap="none" spc="0" normalizeH="0" baseline="0" noProof="0" dirty="0">
                <a:ln>
                  <a:noFill/>
                </a:ln>
                <a:solidFill>
                  <a:prstClr val="black"/>
                </a:solidFill>
                <a:effectLst/>
                <a:uLnTx/>
                <a:uFillTx/>
              </a:rPr>
            </a:br>
            <a:r>
              <a:rPr kumimoji="0" lang="en-US" sz="1600" b="1" i="0" u="none" strike="noStrike" kern="0" cap="none" spc="0" normalizeH="0" baseline="0" noProof="0" dirty="0">
                <a:ln>
                  <a:noFill/>
                </a:ln>
                <a:solidFill>
                  <a:prstClr val="black"/>
                </a:solidFill>
                <a:effectLst/>
                <a:uLnTx/>
                <a:uFillTx/>
              </a:rPr>
              <a:t>REGION</a:t>
            </a:r>
            <a:r>
              <a:rPr kumimoji="0" lang="en-US" sz="1600" b="1" i="0" u="none" strike="noStrike" kern="0" cap="none" spc="0" normalizeH="0" baseline="30000" noProof="0" dirty="0">
                <a:ln>
                  <a:noFill/>
                </a:ln>
                <a:solidFill>
                  <a:prstClr val="black"/>
                </a:solidFill>
                <a:effectLst/>
                <a:uLnTx/>
                <a:uFillTx/>
              </a:rPr>
              <a:t>1</a:t>
            </a:r>
            <a:endParaRPr kumimoji="0" lang="en-US" sz="1600" b="1" i="0" u="none" strike="noStrike" kern="0" cap="none" spc="0" normalizeH="0" baseline="0" noProof="0" dirty="0">
              <a:ln>
                <a:noFill/>
              </a:ln>
              <a:solidFill>
                <a:prstClr val="black"/>
              </a:solidFill>
              <a:effectLst/>
              <a:uLnTx/>
              <a:uFillTx/>
            </a:endParaRPr>
          </a:p>
        </p:txBody>
      </p:sp>
      <p:sp>
        <p:nvSpPr>
          <p:cNvPr id="40" name="Oval 39">
            <a:extLst>
              <a:ext uri="{FF2B5EF4-FFF2-40B4-BE49-F238E27FC236}">
                <a16:creationId xmlns:a16="http://schemas.microsoft.com/office/drawing/2014/main" id="{7A8973B0-086B-4807-BAF0-E847E6221E2D}"/>
              </a:ext>
            </a:extLst>
          </p:cNvPr>
          <p:cNvSpPr/>
          <p:nvPr/>
        </p:nvSpPr>
        <p:spPr>
          <a:xfrm>
            <a:off x="9020939" y="4041337"/>
            <a:ext cx="1417320" cy="141732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1" name="TextBox 40">
            <a:extLst>
              <a:ext uri="{FF2B5EF4-FFF2-40B4-BE49-F238E27FC236}">
                <a16:creationId xmlns:a16="http://schemas.microsoft.com/office/drawing/2014/main" id="{05FD6BD3-EA63-4680-8CF8-DB95CAEB5BFF}"/>
              </a:ext>
            </a:extLst>
          </p:cNvPr>
          <p:cNvSpPr txBox="1"/>
          <p:nvPr/>
        </p:nvSpPr>
        <p:spPr>
          <a:xfrm>
            <a:off x="8974582" y="4457610"/>
            <a:ext cx="1510034" cy="584775"/>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DIVERSIFIED</a:t>
            </a:r>
            <a:br>
              <a:rPr kumimoji="0" lang="en-US" sz="1600" b="1" i="0" u="none" strike="noStrike" kern="0" cap="none" spc="0" normalizeH="0" baseline="0" noProof="0" dirty="0">
                <a:ln>
                  <a:noFill/>
                </a:ln>
                <a:solidFill>
                  <a:prstClr val="black"/>
                </a:solidFill>
                <a:effectLst/>
                <a:uLnTx/>
                <a:uFillTx/>
              </a:rPr>
            </a:br>
            <a:r>
              <a:rPr kumimoji="0" lang="en-US" sz="1600" b="1" i="0" u="none" strike="noStrike" kern="0" cap="none" spc="0" normalizeH="0" baseline="0" noProof="0" dirty="0">
                <a:ln>
                  <a:noFill/>
                </a:ln>
                <a:solidFill>
                  <a:prstClr val="black"/>
                </a:solidFill>
                <a:effectLst/>
                <a:uLnTx/>
                <a:uFillTx/>
              </a:rPr>
              <a:t>PORTFOLIO</a:t>
            </a:r>
            <a:r>
              <a:rPr kumimoji="0" lang="en-US" sz="1600" b="1" i="0" u="none" strike="noStrike" kern="0" cap="none" spc="0" normalizeH="0" baseline="30000" noProof="0" dirty="0">
                <a:ln>
                  <a:noFill/>
                </a:ln>
                <a:solidFill>
                  <a:prstClr val="black"/>
                </a:solidFill>
                <a:effectLst/>
                <a:uLnTx/>
                <a:uFillTx/>
              </a:rPr>
              <a:t>2</a:t>
            </a:r>
            <a:endParaRPr kumimoji="0" lang="en-US" sz="1600" b="1" i="0" u="none" strike="noStrike" kern="0" cap="none" spc="0" normalizeH="0" baseline="0" noProof="0" dirty="0">
              <a:ln>
                <a:noFill/>
              </a:ln>
              <a:solidFill>
                <a:prstClr val="black"/>
              </a:solidFill>
              <a:effectLst/>
              <a:uLnTx/>
              <a:uFillTx/>
            </a:endParaRPr>
          </a:p>
        </p:txBody>
      </p:sp>
      <p:sp>
        <p:nvSpPr>
          <p:cNvPr id="42" name="TextBox 41">
            <a:extLst>
              <a:ext uri="{FF2B5EF4-FFF2-40B4-BE49-F238E27FC236}">
                <a16:creationId xmlns:a16="http://schemas.microsoft.com/office/drawing/2014/main" id="{E3FAD721-B9D9-491A-981A-B4557C92F6BB}"/>
              </a:ext>
            </a:extLst>
          </p:cNvPr>
          <p:cNvSpPr txBox="1"/>
          <p:nvPr/>
        </p:nvSpPr>
        <p:spPr>
          <a:xfrm>
            <a:off x="11066165" y="3498727"/>
            <a:ext cx="788783" cy="877163"/>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DC202E"/>
                </a:solidFill>
                <a:effectLst/>
                <a:uLnTx/>
                <a:uFillTx/>
              </a:rPr>
              <a:t>~40%</a:t>
            </a:r>
            <a:br>
              <a:rPr kumimoji="0" lang="en-US" sz="1700" b="1" i="0" u="none" strike="noStrike" kern="0" cap="none" spc="0" normalizeH="0" baseline="0" noProof="0" dirty="0">
                <a:ln>
                  <a:noFill/>
                </a:ln>
                <a:solidFill>
                  <a:prstClr val="black"/>
                </a:solidFill>
                <a:effectLst/>
                <a:uLnTx/>
                <a:uFillTx/>
              </a:rPr>
            </a:br>
            <a:r>
              <a:rPr kumimoji="0" lang="en-US" sz="1700" b="1" i="0" u="none" strike="noStrike" kern="0" cap="none" spc="0" normalizeH="0" baseline="0" noProof="0" dirty="0">
                <a:ln>
                  <a:noFill/>
                </a:ln>
                <a:solidFill>
                  <a:prstClr val="black"/>
                </a:solidFill>
                <a:effectLst/>
                <a:uLnTx/>
                <a:uFillTx/>
              </a:rPr>
              <a:t>Long </a:t>
            </a:r>
          </a:p>
          <a:p>
            <a:pPr marL="0" marR="0" lvl="0" indent="0" defTabSz="914377"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rPr>
              <a:t>Cycle</a:t>
            </a:r>
          </a:p>
        </p:txBody>
      </p:sp>
      <p:sp>
        <p:nvSpPr>
          <p:cNvPr id="43" name="TextBox 42">
            <a:extLst>
              <a:ext uri="{FF2B5EF4-FFF2-40B4-BE49-F238E27FC236}">
                <a16:creationId xmlns:a16="http://schemas.microsoft.com/office/drawing/2014/main" id="{4C3BCC56-4EEB-41EB-A4E1-48C68EC38903}"/>
              </a:ext>
            </a:extLst>
          </p:cNvPr>
          <p:cNvSpPr txBox="1"/>
          <p:nvPr/>
        </p:nvSpPr>
        <p:spPr>
          <a:xfrm>
            <a:off x="7520059" y="3897175"/>
            <a:ext cx="861431" cy="877163"/>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DC202E"/>
                </a:solidFill>
                <a:effectLst/>
                <a:uLnTx/>
                <a:uFillTx/>
              </a:rPr>
              <a:t>~60%</a:t>
            </a:r>
            <a:br>
              <a:rPr kumimoji="0" lang="en-US" sz="1700" b="1" i="0" u="none" strike="noStrike" kern="0" cap="none" spc="0" normalizeH="0" baseline="0" noProof="0" dirty="0">
                <a:ln>
                  <a:noFill/>
                </a:ln>
                <a:solidFill>
                  <a:prstClr val="black"/>
                </a:solidFill>
                <a:effectLst/>
                <a:uLnTx/>
                <a:uFillTx/>
              </a:rPr>
            </a:br>
            <a:r>
              <a:rPr kumimoji="0" lang="en-US" sz="1700" b="1" i="0" u="none" strike="noStrike" kern="0" cap="none" spc="0" normalizeH="0" baseline="0" noProof="0" dirty="0">
                <a:ln>
                  <a:noFill/>
                </a:ln>
                <a:solidFill>
                  <a:prstClr val="black"/>
                </a:solidFill>
                <a:effectLst/>
                <a:uLnTx/>
                <a:uFillTx/>
              </a:rPr>
              <a:t>Short </a:t>
            </a:r>
            <a:br>
              <a:rPr kumimoji="0" lang="en-US" sz="1700" b="1" i="0" u="none" strike="noStrike" kern="0" cap="none" spc="0" normalizeH="0" baseline="0" noProof="0" dirty="0">
                <a:ln>
                  <a:noFill/>
                </a:ln>
                <a:solidFill>
                  <a:prstClr val="black"/>
                </a:solidFill>
                <a:effectLst/>
                <a:uLnTx/>
                <a:uFillTx/>
              </a:rPr>
            </a:br>
            <a:r>
              <a:rPr kumimoji="0" lang="en-US" sz="1700" b="1" i="0" u="none" strike="noStrike" kern="0" cap="none" spc="0" normalizeH="0" baseline="0" noProof="0" dirty="0">
                <a:ln>
                  <a:noFill/>
                </a:ln>
                <a:solidFill>
                  <a:prstClr val="black"/>
                </a:solidFill>
                <a:effectLst/>
                <a:uLnTx/>
                <a:uFillTx/>
              </a:rPr>
              <a:t>Cycle</a:t>
            </a:r>
          </a:p>
        </p:txBody>
      </p:sp>
      <p:sp>
        <p:nvSpPr>
          <p:cNvPr id="44" name="TextBox 43">
            <a:extLst>
              <a:ext uri="{FF2B5EF4-FFF2-40B4-BE49-F238E27FC236}">
                <a16:creationId xmlns:a16="http://schemas.microsoft.com/office/drawing/2014/main" id="{2C0856AD-FA99-44AB-A78D-7A603B6C2201}"/>
              </a:ext>
            </a:extLst>
          </p:cNvPr>
          <p:cNvSpPr txBox="1"/>
          <p:nvPr/>
        </p:nvSpPr>
        <p:spPr>
          <a:xfrm>
            <a:off x="7075579" y="4973226"/>
            <a:ext cx="1155741" cy="307777"/>
          </a:xfrm>
          <a:prstGeom prst="rect">
            <a:avLst/>
          </a:prstGeom>
          <a:noFill/>
        </p:spPr>
        <p:txBody>
          <a:bodyPr wrap="square" rtlCol="0">
            <a:spAutoFit/>
          </a:bodyPr>
          <a:lstStyle/>
          <a:p>
            <a:pPr algn="r" defTabSz="914377">
              <a:defRPr/>
            </a:pPr>
            <a:r>
              <a:rPr lang="en-US" sz="700" dirty="0">
                <a:solidFill>
                  <a:prstClr val="black"/>
                </a:solidFill>
                <a:latin typeface="Honeywell Cond Web" panose="020B0506030202060103" pitchFamily="34" charset="0"/>
              </a:rPr>
              <a:t>PRODUCTIVITY SOLUTIONS &amp; SERVICES</a:t>
            </a:r>
          </a:p>
        </p:txBody>
      </p:sp>
      <p:cxnSp>
        <p:nvCxnSpPr>
          <p:cNvPr id="45" name="Elbow Connector 157">
            <a:extLst>
              <a:ext uri="{FF2B5EF4-FFF2-40B4-BE49-F238E27FC236}">
                <a16:creationId xmlns:a16="http://schemas.microsoft.com/office/drawing/2014/main" id="{05F4AB5A-707E-4D42-AADE-189F80ED5335}"/>
              </a:ext>
            </a:extLst>
          </p:cNvPr>
          <p:cNvCxnSpPr/>
          <p:nvPr/>
        </p:nvCxnSpPr>
        <p:spPr>
          <a:xfrm>
            <a:off x="8192657" y="5096896"/>
            <a:ext cx="365760" cy="388"/>
          </a:xfrm>
          <a:prstGeom prst="bentConnector2">
            <a:avLst/>
          </a:prstGeom>
          <a:noFill/>
          <a:ln w="6350" cap="flat" cmpd="sng" algn="ctr">
            <a:solidFill>
              <a:sysClr val="window" lastClr="FFFFFF">
                <a:lumMod val="75000"/>
              </a:sysClr>
            </a:solidFill>
            <a:prstDash val="sysDash"/>
            <a:miter lim="800000"/>
          </a:ln>
          <a:effectLst/>
        </p:spPr>
      </p:cxnSp>
      <p:sp>
        <p:nvSpPr>
          <p:cNvPr id="46" name="TextBox 45">
            <a:extLst>
              <a:ext uri="{FF2B5EF4-FFF2-40B4-BE49-F238E27FC236}">
                <a16:creationId xmlns:a16="http://schemas.microsoft.com/office/drawing/2014/main" id="{5AA6FBC8-6C4F-440E-9188-9E1C0F3A5F7E}"/>
              </a:ext>
            </a:extLst>
          </p:cNvPr>
          <p:cNvSpPr txBox="1"/>
          <p:nvPr/>
        </p:nvSpPr>
        <p:spPr>
          <a:xfrm>
            <a:off x="2395299" y="5611382"/>
            <a:ext cx="1239685" cy="707886"/>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$0.9 </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ADVANCED SENSING</a:t>
            </a:r>
          </a:p>
          <a:p>
            <a:pPr marL="0" marR="0" lvl="0" indent="0" algn="ctr" defTabSz="914377" eaLnBrk="1" fontAlgn="auto" latinLnBrk="0" hangingPunct="1">
              <a:lnSpc>
                <a:spcPct val="100000"/>
              </a:lnSpc>
              <a:spcBef>
                <a:spcPts val="0"/>
              </a:spcBef>
              <a:spcAft>
                <a:spcPts val="0"/>
              </a:spcAft>
              <a:buClrTx/>
              <a:buSzTx/>
              <a:buFontTx/>
              <a:buNone/>
              <a:tabLst/>
              <a:defRPr/>
            </a:pPr>
            <a:r>
              <a:rPr lang="en-US" sz="1000" kern="0" dirty="0">
                <a:solidFill>
                  <a:prstClr val="black"/>
                </a:solidFill>
              </a:rPr>
              <a:t>TECHNOLOGIES</a:t>
            </a:r>
            <a:endParaRPr kumimoji="0" lang="en-US" sz="1000" b="0" i="0" u="none" strike="noStrike" kern="0" cap="none" spc="0" normalizeH="0" baseline="0" noProof="0" dirty="0">
              <a:ln>
                <a:noFill/>
              </a:ln>
              <a:solidFill>
                <a:prstClr val="black"/>
              </a:solidFill>
              <a:effectLst/>
              <a:uLnTx/>
              <a:uFillTx/>
            </a:endParaRPr>
          </a:p>
        </p:txBody>
      </p:sp>
      <p:sp>
        <p:nvSpPr>
          <p:cNvPr id="47" name="TextBox 46">
            <a:extLst>
              <a:ext uri="{FF2B5EF4-FFF2-40B4-BE49-F238E27FC236}">
                <a16:creationId xmlns:a16="http://schemas.microsoft.com/office/drawing/2014/main" id="{9A786C43-EAEE-4E9B-8366-5FEBDE9A00B9}"/>
              </a:ext>
            </a:extLst>
          </p:cNvPr>
          <p:cNvSpPr txBox="1"/>
          <p:nvPr/>
        </p:nvSpPr>
        <p:spPr>
          <a:xfrm>
            <a:off x="3364614" y="5661651"/>
            <a:ext cx="1429702" cy="55399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WAREHOUSE AND WORKFLOW SOLUTIONS</a:t>
            </a:r>
          </a:p>
        </p:txBody>
      </p:sp>
      <p:cxnSp>
        <p:nvCxnSpPr>
          <p:cNvPr id="48" name="Elbow Connector 177">
            <a:extLst>
              <a:ext uri="{FF2B5EF4-FFF2-40B4-BE49-F238E27FC236}">
                <a16:creationId xmlns:a16="http://schemas.microsoft.com/office/drawing/2014/main" id="{91BCF0BA-F219-4327-BB53-356F5D46CB3C}"/>
              </a:ext>
            </a:extLst>
          </p:cNvPr>
          <p:cNvCxnSpPr>
            <a:cxnSpLocks/>
          </p:cNvCxnSpPr>
          <p:nvPr/>
        </p:nvCxnSpPr>
        <p:spPr>
          <a:xfrm rot="5040000">
            <a:off x="3509943" y="5328071"/>
            <a:ext cx="731520" cy="0"/>
          </a:xfrm>
          <a:prstGeom prst="bentConnector2">
            <a:avLst/>
          </a:prstGeom>
          <a:noFill/>
          <a:ln w="6350" cap="flat" cmpd="sng" algn="ctr">
            <a:solidFill>
              <a:sysClr val="window" lastClr="FFFFFF">
                <a:lumMod val="50000"/>
              </a:sysClr>
            </a:solidFill>
            <a:prstDash val="sysDash"/>
            <a:miter lim="800000"/>
          </a:ln>
          <a:effectLst/>
        </p:spPr>
      </p:cxnSp>
      <p:cxnSp>
        <p:nvCxnSpPr>
          <p:cNvPr id="49" name="Elbow Connector 177">
            <a:extLst>
              <a:ext uri="{FF2B5EF4-FFF2-40B4-BE49-F238E27FC236}">
                <a16:creationId xmlns:a16="http://schemas.microsoft.com/office/drawing/2014/main" id="{EB9BC164-F7AE-4151-B896-9D21A08D145E}"/>
              </a:ext>
            </a:extLst>
          </p:cNvPr>
          <p:cNvCxnSpPr>
            <a:cxnSpLocks/>
          </p:cNvCxnSpPr>
          <p:nvPr/>
        </p:nvCxnSpPr>
        <p:spPr>
          <a:xfrm rot="6600000">
            <a:off x="2829458" y="5265107"/>
            <a:ext cx="822960" cy="0"/>
          </a:xfrm>
          <a:prstGeom prst="bentConnector2">
            <a:avLst/>
          </a:prstGeom>
          <a:noFill/>
          <a:ln w="6350" cap="flat" cmpd="sng" algn="ctr">
            <a:solidFill>
              <a:sysClr val="window" lastClr="FFFFFF">
                <a:lumMod val="50000"/>
              </a:sysClr>
            </a:solidFill>
            <a:prstDash val="sysDash"/>
            <a:miter lim="800000"/>
          </a:ln>
          <a:effectLst/>
        </p:spPr>
      </p:cxnSp>
      <p:cxnSp>
        <p:nvCxnSpPr>
          <p:cNvPr id="51" name="Elbow Connector 177">
            <a:extLst>
              <a:ext uri="{FF2B5EF4-FFF2-40B4-BE49-F238E27FC236}">
                <a16:creationId xmlns:a16="http://schemas.microsoft.com/office/drawing/2014/main" id="{FAAF93E6-1E34-4C0C-9B0E-832BD44C1474}"/>
              </a:ext>
            </a:extLst>
          </p:cNvPr>
          <p:cNvCxnSpPr/>
          <p:nvPr/>
        </p:nvCxnSpPr>
        <p:spPr>
          <a:xfrm>
            <a:off x="4503629" y="4774338"/>
            <a:ext cx="914400" cy="0"/>
          </a:xfrm>
          <a:prstGeom prst="bentConnector2">
            <a:avLst/>
          </a:prstGeom>
          <a:noFill/>
          <a:ln w="6350" cap="flat" cmpd="sng" algn="ctr">
            <a:solidFill>
              <a:sysClr val="window" lastClr="FFFFFF">
                <a:lumMod val="50000"/>
              </a:sysClr>
            </a:solidFill>
            <a:prstDash val="sysDash"/>
            <a:miter lim="800000"/>
          </a:ln>
          <a:effectLst/>
        </p:spPr>
      </p:cxnSp>
      <p:sp>
        <p:nvSpPr>
          <p:cNvPr id="52" name="Slide Number Placeholder 5">
            <a:extLst>
              <a:ext uri="{FF2B5EF4-FFF2-40B4-BE49-F238E27FC236}">
                <a16:creationId xmlns:a16="http://schemas.microsoft.com/office/drawing/2014/main" id="{BAA3B82B-6B1C-41D8-A9CB-4770F81DF6C4}"/>
              </a:ext>
            </a:extLst>
          </p:cNvPr>
          <p:cNvSpPr txBox="1">
            <a:spLocks/>
          </p:cNvSpPr>
          <p:nvPr/>
        </p:nvSpPr>
        <p:spPr>
          <a:xfrm>
            <a:off x="11308368" y="6480164"/>
            <a:ext cx="496945" cy="237617"/>
          </a:xfrm>
          <a:prstGeom prst="rect">
            <a:avLst/>
          </a:prstGeom>
        </p:spPr>
        <p:txBody>
          <a:bodyPr vert="horz" lIns="0" tIns="0" rIns="0" bIns="0" rtlCol="0" anchor="b">
            <a:noAutofit/>
          </a:bodyPr>
          <a:lstStyle>
            <a:defPPr>
              <a:defRPr lang="en-US"/>
            </a:defPPr>
            <a:lvl1pPr marL="0" algn="r" defTabSz="914400" rtl="0" eaLnBrk="1" latinLnBrk="0" hangingPunct="1">
              <a:defRPr sz="10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94EC18-1D2B-4535-B738-0E53AFE26620}" type="slidenum">
              <a:rPr lang="en-US" smtClean="0"/>
              <a:pPr/>
              <a:t>4</a:t>
            </a:fld>
            <a:endParaRPr lang="en-US" dirty="0"/>
          </a:p>
        </p:txBody>
      </p:sp>
    </p:spTree>
    <p:extLst>
      <p:ext uri="{BB962C8B-B14F-4D97-AF65-F5344CB8AC3E}">
        <p14:creationId xmlns:p14="http://schemas.microsoft.com/office/powerpoint/2010/main" val="3369100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plane, aircraft&#10;&#10;Description automatically generated">
            <a:extLst>
              <a:ext uri="{FF2B5EF4-FFF2-40B4-BE49-F238E27FC236}">
                <a16:creationId xmlns:a16="http://schemas.microsoft.com/office/drawing/2014/main" id="{5800429C-4E14-49C1-964B-FA06253468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88236" y="1112132"/>
            <a:ext cx="8450308" cy="2566329"/>
          </a:xfrm>
          <a:prstGeom prst="round2DiagRect">
            <a:avLst>
              <a:gd name="adj1" fmla="val 22234"/>
              <a:gd name="adj2" fmla="val 0"/>
            </a:avLst>
          </a:prstGeom>
          <a:noFill/>
          <a:ln w="9525">
            <a:noFill/>
            <a:miter lim="800000"/>
            <a:headEnd/>
            <a:tailEnd/>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558A9BBE-2D10-4906-ACA0-CC8834DD4953}"/>
              </a:ext>
            </a:extLst>
          </p:cNvPr>
          <p:cNvSpPr>
            <a:spLocks noGrp="1"/>
          </p:cNvSpPr>
          <p:nvPr>
            <p:ph type="title"/>
          </p:nvPr>
        </p:nvSpPr>
        <p:spPr/>
        <p:txBody>
          <a:bodyPr/>
          <a:lstStyle/>
          <a:p>
            <a:r>
              <a:rPr lang="en-US" dirty="0"/>
              <a:t>aerospace</a:t>
            </a:r>
          </a:p>
        </p:txBody>
      </p:sp>
      <p:sp>
        <p:nvSpPr>
          <p:cNvPr id="3" name="Slide Number Placeholder 2">
            <a:extLst>
              <a:ext uri="{FF2B5EF4-FFF2-40B4-BE49-F238E27FC236}">
                <a16:creationId xmlns:a16="http://schemas.microsoft.com/office/drawing/2014/main" id="{33FB32C7-322F-470D-AC60-FD477CFC2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707070"/>
              </a:solidFill>
              <a:effectLst/>
              <a:uLnTx/>
              <a:uFillTx/>
              <a:latin typeface="Arial"/>
              <a:ea typeface="+mn-ea"/>
              <a:cs typeface="+mn-cs"/>
            </a:endParaRPr>
          </a:p>
        </p:txBody>
      </p:sp>
      <p:sp>
        <p:nvSpPr>
          <p:cNvPr id="4" name="Content Placeholder 2">
            <a:extLst>
              <a:ext uri="{FF2B5EF4-FFF2-40B4-BE49-F238E27FC236}">
                <a16:creationId xmlns:a16="http://schemas.microsoft.com/office/drawing/2014/main" id="{C5AF7DD3-52CE-4B93-8EC7-0AD74AF66DD8}"/>
              </a:ext>
            </a:extLst>
          </p:cNvPr>
          <p:cNvSpPr txBox="1">
            <a:spLocks/>
          </p:cNvSpPr>
          <p:nvPr/>
        </p:nvSpPr>
        <p:spPr>
          <a:xfrm>
            <a:off x="495298" y="3781283"/>
            <a:ext cx="3561547" cy="1588869"/>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Business Portfolio</a:t>
            </a:r>
          </a:p>
          <a:p>
            <a:pPr marL="285750" marR="0" lvl="0" indent="-28575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Electronic Solutions</a:t>
            </a:r>
          </a:p>
          <a:p>
            <a:pPr marL="285750" marR="0" lvl="0" indent="-28575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Engines and Power Systems</a:t>
            </a:r>
          </a:p>
          <a:p>
            <a:pPr marL="285750" marR="0" lvl="0" indent="-28575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Mechanical Systems and Components</a:t>
            </a:r>
          </a:p>
          <a:p>
            <a:pPr marL="285750" marR="0" lvl="0" indent="-28575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lang="en-US" sz="1400" b="0" dirty="0">
                <a:solidFill>
                  <a:prstClr val="black"/>
                </a:solidFill>
                <a:latin typeface="Arial"/>
              </a:rPr>
              <a:t>Services and Connectivity</a:t>
            </a:r>
          </a:p>
          <a:p>
            <a:pPr marL="285750" lvl="0" indent="-285750">
              <a:spcAft>
                <a:spcPts val="200"/>
              </a:spcAft>
              <a:buClr>
                <a:schemeClr val="accent1"/>
              </a:buClr>
              <a:buFont typeface="Arial" panose="020B0604020202020204" pitchFamily="34" charset="0"/>
              <a:buChar char="•"/>
              <a:defRPr/>
            </a:pPr>
            <a:r>
              <a:rPr lang="en-US" sz="1400" b="0" dirty="0">
                <a:solidFill>
                  <a:prstClr val="black"/>
                </a:solidFill>
              </a:rPr>
              <a:t>Unmanned Aerial Systems/Urban Air Mobility</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200"/>
              </a:spcAft>
              <a:buClrTx/>
              <a:buSzTx/>
              <a:tabLst/>
              <a:defRPr/>
            </a:pPr>
            <a:r>
              <a:rPr lang="en-US" sz="800" b="0" dirty="0">
                <a:solidFill>
                  <a:prstClr val="black"/>
                </a:solidFill>
                <a:latin typeface="Arial"/>
              </a:rPr>
              <a:t> </a:t>
            </a:r>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Content Placeholder 5">
            <a:extLst>
              <a:ext uri="{FF2B5EF4-FFF2-40B4-BE49-F238E27FC236}">
                <a16:creationId xmlns:a16="http://schemas.microsoft.com/office/drawing/2014/main" id="{5BB7BF7F-2BA9-4DF2-8A29-19C675C7681D}"/>
              </a:ext>
            </a:extLst>
          </p:cNvPr>
          <p:cNvSpPr txBox="1">
            <a:spLocks/>
          </p:cNvSpPr>
          <p:nvPr/>
        </p:nvSpPr>
        <p:spPr>
          <a:xfrm>
            <a:off x="4110186" y="3781284"/>
            <a:ext cx="4229163" cy="2670118"/>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Technologies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Air and Thermal Management </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Aircraft Connectivity Systems and Integrated Services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rPr>
              <a:t>Autonomous Flight, Detect-and-Avoid Systems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Federal Solutions Management and Operation</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Hybrid-Electric Systems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Integrated Avionics Offerings and Flight Management Systems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Life Support Systems and Air Travel Hygiene and Cleaning</a:t>
            </a:r>
          </a:p>
        </p:txBody>
      </p:sp>
      <p:sp>
        <p:nvSpPr>
          <p:cNvPr id="9" name="Rectangle 8">
            <a:extLst>
              <a:ext uri="{FF2B5EF4-FFF2-40B4-BE49-F238E27FC236}">
                <a16:creationId xmlns:a16="http://schemas.microsoft.com/office/drawing/2014/main" id="{8CDC7EE2-D435-4696-B992-9610B89701D7}"/>
              </a:ext>
            </a:extLst>
          </p:cNvPr>
          <p:cNvSpPr/>
          <p:nvPr/>
        </p:nvSpPr>
        <p:spPr>
          <a:xfrm>
            <a:off x="548639" y="6164279"/>
            <a:ext cx="2598419" cy="584775"/>
          </a:xfrm>
          <a:prstGeom prst="rect">
            <a:avLst/>
          </a:prstGeom>
          <a:solidFill>
            <a:srgbClr val="DC202E"/>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rPr>
              <a:t>$11B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mn-cs"/>
              </a:rPr>
              <a:t>2021 Sales</a:t>
            </a:r>
          </a:p>
        </p:txBody>
      </p:sp>
      <p:sp>
        <p:nvSpPr>
          <p:cNvPr id="10" name="Content Placeholder 2">
            <a:extLst>
              <a:ext uri="{FF2B5EF4-FFF2-40B4-BE49-F238E27FC236}">
                <a16:creationId xmlns:a16="http://schemas.microsoft.com/office/drawing/2014/main" id="{3F780A7C-1171-4EFA-9CDB-E1A11B1FA2DB}"/>
              </a:ext>
            </a:extLst>
          </p:cNvPr>
          <p:cNvSpPr txBox="1">
            <a:spLocks/>
          </p:cNvSpPr>
          <p:nvPr/>
        </p:nvSpPr>
        <p:spPr>
          <a:xfrm>
            <a:off x="495298" y="5587755"/>
            <a:ext cx="1714501" cy="584775"/>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Headquarters: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400" b="0" dirty="0">
                <a:solidFill>
                  <a:prstClr val="black"/>
                </a:solidFill>
                <a:latin typeface="Arial"/>
              </a:rPr>
              <a:t>Phoenix, Arizona</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200"/>
              </a:spcAft>
              <a:buClrTx/>
              <a:buSzTx/>
              <a:tabLst/>
              <a:defRPr/>
            </a:pPr>
            <a:r>
              <a:rPr lang="en-US" sz="800" b="0" dirty="0">
                <a:solidFill>
                  <a:prstClr val="black"/>
                </a:solidFill>
                <a:latin typeface="Arial"/>
              </a:rPr>
              <a:t> </a:t>
            </a:r>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Content Placeholder 5">
            <a:extLst>
              <a:ext uri="{FF2B5EF4-FFF2-40B4-BE49-F238E27FC236}">
                <a16:creationId xmlns:a16="http://schemas.microsoft.com/office/drawing/2014/main" id="{24DA059A-F3FA-4F9D-83DB-AA8BA566383F}"/>
              </a:ext>
            </a:extLst>
          </p:cNvPr>
          <p:cNvSpPr txBox="1">
            <a:spLocks/>
          </p:cNvSpPr>
          <p:nvPr/>
        </p:nvSpPr>
        <p:spPr>
          <a:xfrm>
            <a:off x="8339349" y="4030330"/>
            <a:ext cx="3304012" cy="2257939"/>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Manned/Unmanned and Satellite Applications/Space</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Mechanical Components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Navigation, Safety, and Surveillance Solutions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Propulsion and Power Systems</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Runway and Flight Safety Technology</a:t>
            </a:r>
          </a:p>
          <a:p>
            <a:pPr marL="285750" indent="-285750">
              <a:spcAft>
                <a:spcPts val="200"/>
              </a:spcAft>
              <a:buClr>
                <a:schemeClr val="accent1"/>
              </a:buClr>
              <a:buFont typeface="Arial" panose="020B0604020202020204" pitchFamily="34" charset="0"/>
              <a:buChar char="•"/>
              <a:defRPr/>
            </a:pPr>
            <a:r>
              <a:rPr lang="en-US" sz="1400" b="0" dirty="0">
                <a:solidFill>
                  <a:prstClr val="black"/>
                </a:solidFill>
                <a:latin typeface="Arial"/>
              </a:rPr>
              <a:t>Wheels and Braking Systems</a:t>
            </a:r>
          </a:p>
        </p:txBody>
      </p:sp>
      <p:sp>
        <p:nvSpPr>
          <p:cNvPr id="15" name="Rounded Rectangle 5">
            <a:extLst>
              <a:ext uri="{FF2B5EF4-FFF2-40B4-BE49-F238E27FC236}">
                <a16:creationId xmlns:a16="http://schemas.microsoft.com/office/drawing/2014/main" id="{CC8D991B-E05A-4A11-A4D8-BCE02BDBC861}"/>
              </a:ext>
            </a:extLst>
          </p:cNvPr>
          <p:cNvSpPr/>
          <p:nvPr/>
        </p:nvSpPr>
        <p:spPr bwMode="auto">
          <a:xfrm>
            <a:off x="675886" y="898939"/>
            <a:ext cx="4389274" cy="2670118"/>
          </a:xfrm>
          <a:prstGeom prst="roundRect">
            <a:avLst>
              <a:gd name="adj" fmla="val 12246"/>
            </a:avLst>
          </a:prstGeom>
          <a:solidFill>
            <a:srgbClr val="000000">
              <a:alpha val="73000"/>
            </a:srgbClr>
          </a:solidFill>
          <a:ln w="12699" cap="flat" cmpd="sng" algn="ctr">
            <a:noFill/>
            <a:prstDash val="solid"/>
            <a:round/>
            <a:headEnd type="none" w="med" len="med"/>
            <a:tailEnd type="none" w="med" len="med"/>
          </a:ln>
          <a:effectLst>
            <a:softEdge rad="31750"/>
          </a:effectLst>
        </p:spPr>
        <p:txBody>
          <a:bodyPr wrap="square" lIns="90488" tIns="44450" rIns="90488" bIns="44450"/>
          <a:lstStyle/>
          <a:p>
            <a:pPr lvl="0">
              <a:defRPr/>
            </a:pPr>
            <a:r>
              <a:rPr lang="en-US" sz="1600" dirty="0">
                <a:solidFill>
                  <a:schemeClr val="bg1"/>
                </a:solidFill>
                <a:effectLst/>
                <a:ea typeface="Times New Roman" panose="02020603050405020304" pitchFamily="18" charset="0"/>
              </a:rPr>
              <a:t>Honeywell Aerospace products and services are found on virtually every commercial, defense, and space aircraft in the world. With an unmatched heritage of innovation that spans more than a century, our aim is to solve the greatest challenges CEOs, pilots, operators, passengers, finance, maintenance, and cabin crews face </a:t>
            </a:r>
            <a:r>
              <a:rPr lang="en-US" sz="1600" dirty="0">
                <a:solidFill>
                  <a:schemeClr val="bg1"/>
                </a:solidFill>
                <a:effectLst/>
                <a:ea typeface="Calibri" panose="020F0502020204030204" pitchFamily="34" charset="0"/>
                <a:cs typeface="Times New Roman" panose="02020603050405020304" pitchFamily="18" charset="0"/>
              </a:rPr>
              <a:t>–</a:t>
            </a:r>
            <a:r>
              <a:rPr lang="en-US" sz="1600" dirty="0">
                <a:solidFill>
                  <a:schemeClr val="bg1"/>
                </a:solidFill>
                <a:effectLst/>
                <a:ea typeface="Times New Roman" panose="02020603050405020304" pitchFamily="18" charset="0"/>
              </a:rPr>
              <a:t> and transform the way we all fly.</a:t>
            </a:r>
            <a:endParaRPr lang="en-US" sz="1600" kern="0" dirty="0">
              <a:solidFill>
                <a:schemeClr val="bg1"/>
              </a:solidFill>
            </a:endParaRPr>
          </a:p>
        </p:txBody>
      </p:sp>
    </p:spTree>
    <p:extLst>
      <p:ext uri="{BB962C8B-B14F-4D97-AF65-F5344CB8AC3E}">
        <p14:creationId xmlns:p14="http://schemas.microsoft.com/office/powerpoint/2010/main" val="403967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CC2A-E8A9-4D30-B161-F4164EAF5587}"/>
              </a:ext>
            </a:extLst>
          </p:cNvPr>
          <p:cNvSpPr>
            <a:spLocks noGrp="1"/>
          </p:cNvSpPr>
          <p:nvPr>
            <p:ph type="title"/>
          </p:nvPr>
        </p:nvSpPr>
        <p:spPr/>
        <p:txBody>
          <a:bodyPr/>
          <a:lstStyle/>
          <a:p>
            <a:r>
              <a:rPr lang="en-US" dirty="0"/>
              <a:t>Honeywell Building Technologies</a:t>
            </a:r>
          </a:p>
        </p:txBody>
      </p:sp>
      <p:sp>
        <p:nvSpPr>
          <p:cNvPr id="3" name="Slide Number Placeholder 2">
            <a:extLst>
              <a:ext uri="{FF2B5EF4-FFF2-40B4-BE49-F238E27FC236}">
                <a16:creationId xmlns:a16="http://schemas.microsoft.com/office/drawing/2014/main" id="{4900E6F8-60F1-49F4-8D05-BA0E2AAB7FAE}"/>
              </a:ext>
            </a:extLst>
          </p:cNvPr>
          <p:cNvSpPr>
            <a:spLocks noGrp="1"/>
          </p:cNvSpPr>
          <p:nvPr>
            <p:ph type="sldNum" sz="quarter" idx="12"/>
          </p:nvPr>
        </p:nvSpPr>
        <p:spPr/>
        <p:txBody>
          <a:bodyPr/>
          <a:lstStyle/>
          <a:p>
            <a:fld id="{7B94EC18-1D2B-4535-B738-0E53AFE26620}" type="slidenum">
              <a:rPr lang="en-US" smtClean="0"/>
              <a:t>6</a:t>
            </a:fld>
            <a:endParaRPr lang="en-US" dirty="0"/>
          </a:p>
        </p:txBody>
      </p:sp>
      <p:pic>
        <p:nvPicPr>
          <p:cNvPr id="4" name="Picture 3">
            <a:extLst>
              <a:ext uri="{FF2B5EF4-FFF2-40B4-BE49-F238E27FC236}">
                <a16:creationId xmlns:a16="http://schemas.microsoft.com/office/drawing/2014/main" id="{69BB0A3E-A318-4F3A-8A75-6F3EFF39E9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1821178" y="1054355"/>
            <a:ext cx="8819113" cy="2474327"/>
          </a:xfrm>
          <a:prstGeom prst="round2DiagRect">
            <a:avLst>
              <a:gd name="adj1" fmla="val 0"/>
              <a:gd name="adj2" fmla="val 25115"/>
            </a:avLst>
          </a:prstGeom>
          <a:ln>
            <a:noFill/>
          </a:ln>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487E1510-95C3-4C7B-B8DF-ECDEFE1BBDE6}"/>
              </a:ext>
            </a:extLst>
          </p:cNvPr>
          <p:cNvSpPr txBox="1">
            <a:spLocks/>
          </p:cNvSpPr>
          <p:nvPr/>
        </p:nvSpPr>
        <p:spPr>
          <a:xfrm>
            <a:off x="495298" y="3736842"/>
            <a:ext cx="3943350" cy="2246377"/>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600" dirty="0"/>
              <a:t>Business Portfolio</a:t>
            </a:r>
          </a:p>
          <a:p>
            <a:pPr marL="342900" indent="-342900">
              <a:spcAft>
                <a:spcPts val="0"/>
              </a:spcAft>
              <a:buClr>
                <a:schemeClr val="accent1"/>
              </a:buClr>
              <a:buFont typeface="Arial" panose="020B0604020202020204" pitchFamily="34" charset="0"/>
              <a:buChar char="•"/>
            </a:pPr>
            <a:r>
              <a:rPr lang="en-US" sz="1400" b="0" dirty="0"/>
              <a:t>Sustainable Building Technologies</a:t>
            </a:r>
          </a:p>
          <a:p>
            <a:pPr marL="342900" indent="-342900">
              <a:spcAft>
                <a:spcPts val="0"/>
              </a:spcAft>
              <a:buClr>
                <a:schemeClr val="accent1"/>
              </a:buClr>
              <a:buFont typeface="Arial" panose="020B0604020202020204" pitchFamily="34" charset="0"/>
              <a:buChar char="•"/>
            </a:pPr>
            <a:r>
              <a:rPr lang="en-US" sz="1400" b="0" dirty="0"/>
              <a:t>Building Management Systems</a:t>
            </a:r>
          </a:p>
          <a:p>
            <a:pPr marL="342900" indent="-342900">
              <a:spcAft>
                <a:spcPts val="0"/>
              </a:spcAft>
              <a:buClr>
                <a:schemeClr val="accent1"/>
              </a:buClr>
              <a:buFont typeface="Arial" panose="020B0604020202020204" pitchFamily="34" charset="0"/>
              <a:buChar char="•"/>
            </a:pPr>
            <a:r>
              <a:rPr lang="en-US" sz="1400" b="0" dirty="0"/>
              <a:t>Fire &amp; Life Safety</a:t>
            </a:r>
          </a:p>
          <a:p>
            <a:pPr marL="342900" indent="-342900">
              <a:spcAft>
                <a:spcPts val="0"/>
              </a:spcAft>
              <a:buClr>
                <a:schemeClr val="accent1"/>
              </a:buClr>
              <a:buFont typeface="Arial" panose="020B0604020202020204" pitchFamily="34" charset="0"/>
              <a:buChar char="•"/>
            </a:pPr>
            <a:r>
              <a:rPr lang="en-US" sz="1400" b="0" dirty="0"/>
              <a:t>Commercial Security</a:t>
            </a:r>
          </a:p>
          <a:p>
            <a:pPr marL="342900" indent="-342900">
              <a:spcAft>
                <a:spcPts val="0"/>
              </a:spcAft>
              <a:buClr>
                <a:schemeClr val="accent1"/>
              </a:buClr>
              <a:buFont typeface="Arial" panose="020B0604020202020204" pitchFamily="34" charset="0"/>
              <a:buChar char="•"/>
            </a:pPr>
            <a:r>
              <a:rPr lang="en-US" sz="1400" b="0" dirty="0"/>
              <a:t>Electronic Products</a:t>
            </a:r>
          </a:p>
          <a:p>
            <a:pPr marL="342900" indent="-342900">
              <a:spcAft>
                <a:spcPts val="0"/>
              </a:spcAft>
              <a:buClr>
                <a:schemeClr val="accent1"/>
              </a:buClr>
              <a:buFont typeface="Arial" panose="020B0604020202020204" pitchFamily="34" charset="0"/>
              <a:buChar char="•"/>
            </a:pPr>
            <a:r>
              <a:rPr lang="en-US" sz="1400" b="0" dirty="0"/>
              <a:t>Building Projects &amp; Services</a:t>
            </a:r>
          </a:p>
          <a:p>
            <a:pPr marL="342900" indent="-342900">
              <a:spcAft>
                <a:spcPts val="0"/>
              </a:spcAft>
              <a:buFont typeface="Arial" panose="020B0604020202020204" pitchFamily="34" charset="0"/>
              <a:buChar char="•"/>
            </a:pPr>
            <a:endParaRPr lang="en-US" sz="1300" b="0" dirty="0"/>
          </a:p>
          <a:p>
            <a:pPr marL="342900" indent="-342900">
              <a:spcAft>
                <a:spcPts val="0"/>
              </a:spcAft>
              <a:buFont typeface="Arial" panose="020B0604020202020204" pitchFamily="34" charset="0"/>
              <a:buChar char="•"/>
            </a:pPr>
            <a:endParaRPr lang="en-US" sz="300" b="0" dirty="0"/>
          </a:p>
          <a:p>
            <a:pPr>
              <a:spcAft>
                <a:spcPts val="0"/>
              </a:spcAft>
            </a:pPr>
            <a:r>
              <a:rPr lang="en-US" sz="1400" dirty="0"/>
              <a:t>Headquarters:</a:t>
            </a:r>
          </a:p>
          <a:p>
            <a:pPr>
              <a:spcAft>
                <a:spcPts val="0"/>
              </a:spcAft>
            </a:pPr>
            <a:r>
              <a:rPr lang="en-US" sz="1400" b="0" dirty="0"/>
              <a:t>Atlanta, Georgia</a:t>
            </a:r>
          </a:p>
        </p:txBody>
      </p:sp>
      <p:sp>
        <p:nvSpPr>
          <p:cNvPr id="6" name="Content Placeholder 5">
            <a:extLst>
              <a:ext uri="{FF2B5EF4-FFF2-40B4-BE49-F238E27FC236}">
                <a16:creationId xmlns:a16="http://schemas.microsoft.com/office/drawing/2014/main" id="{0268CA70-A73F-4B62-995F-35DFBE49F7F7}"/>
              </a:ext>
            </a:extLst>
          </p:cNvPr>
          <p:cNvSpPr txBox="1">
            <a:spLocks/>
          </p:cNvSpPr>
          <p:nvPr/>
        </p:nvSpPr>
        <p:spPr>
          <a:xfrm>
            <a:off x="6095999" y="3845123"/>
            <a:ext cx="5672182" cy="200216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50"/>
              </a:spcAft>
            </a:pPr>
            <a:r>
              <a:rPr lang="en-US" sz="1600" dirty="0"/>
              <a:t>Technologies</a:t>
            </a:r>
          </a:p>
          <a:p>
            <a:pPr marL="342900" indent="-342900">
              <a:spcAft>
                <a:spcPts val="150"/>
              </a:spcAft>
              <a:buClr>
                <a:schemeClr val="accent1"/>
              </a:buClr>
              <a:buFont typeface="Arial" panose="020B0604020202020204" pitchFamily="34" charset="0"/>
              <a:buChar char="•"/>
            </a:pPr>
            <a:r>
              <a:rPr lang="en-US" sz="1400" b="0" dirty="0"/>
              <a:t>Sustainable Building Solutions/Healthy Building Solutions</a:t>
            </a:r>
          </a:p>
          <a:p>
            <a:pPr marL="342900" indent="-342900">
              <a:spcAft>
                <a:spcPts val="150"/>
              </a:spcAft>
              <a:buClr>
                <a:schemeClr val="accent1"/>
              </a:buClr>
              <a:buFont typeface="Arial" panose="020B0604020202020204" pitchFamily="34" charset="0"/>
              <a:buChar char="•"/>
            </a:pPr>
            <a:r>
              <a:rPr lang="en-US" sz="1400" b="0" dirty="0"/>
              <a:t>Building Control Systems</a:t>
            </a:r>
          </a:p>
          <a:p>
            <a:pPr marL="342900" indent="-342900">
              <a:spcAft>
                <a:spcPts val="150"/>
              </a:spcAft>
              <a:buClr>
                <a:schemeClr val="accent1"/>
              </a:buClr>
              <a:buFont typeface="Arial" panose="020B0604020202020204" pitchFamily="34" charset="0"/>
              <a:buChar char="•"/>
            </a:pPr>
            <a:r>
              <a:rPr lang="en-US" sz="1400" b="0" dirty="0"/>
              <a:t>Fire Alarm Systems and Detection</a:t>
            </a:r>
          </a:p>
          <a:p>
            <a:pPr marL="342900" indent="-342900">
              <a:spcAft>
                <a:spcPts val="150"/>
              </a:spcAft>
              <a:buClr>
                <a:schemeClr val="accent1"/>
              </a:buClr>
              <a:buFont typeface="Arial" panose="020B0604020202020204" pitchFamily="34" charset="0"/>
              <a:buChar char="•"/>
            </a:pPr>
            <a:r>
              <a:rPr lang="en-US" sz="1400" b="0" dirty="0"/>
              <a:t>Smart City Solutions</a:t>
            </a:r>
          </a:p>
          <a:p>
            <a:pPr marL="342900" indent="-342900">
              <a:spcAft>
                <a:spcPts val="150"/>
              </a:spcAft>
              <a:buClr>
                <a:schemeClr val="accent1"/>
              </a:buClr>
              <a:buFont typeface="Arial" panose="020B0604020202020204" pitchFamily="34" charset="0"/>
              <a:buChar char="•"/>
            </a:pPr>
            <a:r>
              <a:rPr lang="en-US" sz="1400" b="0" dirty="0"/>
              <a:t>Video Management, Access Control, and Alarm Verification</a:t>
            </a:r>
          </a:p>
        </p:txBody>
      </p:sp>
      <p:sp>
        <p:nvSpPr>
          <p:cNvPr id="9" name="Rectangle 8">
            <a:extLst>
              <a:ext uri="{FF2B5EF4-FFF2-40B4-BE49-F238E27FC236}">
                <a16:creationId xmlns:a16="http://schemas.microsoft.com/office/drawing/2014/main" id="{2BCD0264-2C96-486D-B35A-72E16A5E8E7A}"/>
              </a:ext>
            </a:extLst>
          </p:cNvPr>
          <p:cNvSpPr/>
          <p:nvPr/>
        </p:nvSpPr>
        <p:spPr>
          <a:xfrm>
            <a:off x="495298" y="6052265"/>
            <a:ext cx="2651760" cy="584775"/>
          </a:xfrm>
          <a:prstGeom prst="rect">
            <a:avLst/>
          </a:prstGeom>
          <a:solidFill>
            <a:srgbClr val="DC202E"/>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ea typeface="+mn-ea"/>
                <a:cs typeface="+mn-cs"/>
              </a:rPr>
              <a:t>$5.5B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ea typeface="+mn-ea"/>
                <a:cs typeface="+mn-cs"/>
              </a:rPr>
              <a:t>2021 Sales</a:t>
            </a:r>
          </a:p>
        </p:txBody>
      </p:sp>
      <p:sp>
        <p:nvSpPr>
          <p:cNvPr id="7" name="Rounded Rectangle 5">
            <a:extLst>
              <a:ext uri="{FF2B5EF4-FFF2-40B4-BE49-F238E27FC236}">
                <a16:creationId xmlns:a16="http://schemas.microsoft.com/office/drawing/2014/main" id="{7CB148A1-46FA-447E-93F2-AD7A79A4746F}"/>
              </a:ext>
            </a:extLst>
          </p:cNvPr>
          <p:cNvSpPr/>
          <p:nvPr/>
        </p:nvSpPr>
        <p:spPr bwMode="auto">
          <a:xfrm>
            <a:off x="6407996" y="967112"/>
            <a:ext cx="4692395" cy="2380810"/>
          </a:xfrm>
          <a:prstGeom prst="roundRect">
            <a:avLst>
              <a:gd name="adj" fmla="val 12246"/>
            </a:avLst>
          </a:prstGeom>
          <a:solidFill>
            <a:srgbClr val="000000">
              <a:alpha val="73000"/>
            </a:srgbClr>
          </a:solidFill>
          <a:ln w="12699" cap="flat" cmpd="sng" algn="ctr">
            <a:noFill/>
            <a:prstDash val="solid"/>
            <a:round/>
            <a:headEnd type="none" w="med" len="med"/>
            <a:tailEnd type="none" w="med" len="med"/>
          </a:ln>
          <a:effectLst>
            <a:softEdge rad="31750"/>
          </a:effectLst>
        </p:spPr>
        <p:txBody>
          <a:bodyPr wrap="square" lIns="90488" tIns="44450" rIns="90488" bIns="44450"/>
          <a:lstStyle/>
          <a:p>
            <a:r>
              <a:rPr lang="en-US" sz="1600" dirty="0">
                <a:solidFill>
                  <a:schemeClr val="bg1"/>
                </a:solidFill>
              </a:rPr>
              <a:t>HBT is transforming the way every building operates to help improve the quality of life. Commercial building owners and operators use our hardware, software, and analytics to help create safe, sustainable, healthy, efficient, and productive facilities. Our solutions and services are used in more than 10 million buildings worldwide.</a:t>
            </a:r>
          </a:p>
        </p:txBody>
      </p:sp>
    </p:spTree>
    <p:extLst>
      <p:ext uri="{BB962C8B-B14F-4D97-AF65-F5344CB8AC3E}">
        <p14:creationId xmlns:p14="http://schemas.microsoft.com/office/powerpoint/2010/main" val="1764051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mm.gettyimages.com/api/1.0/owners/108908230/assets/658219355/thumbnails/master/vn?signature=ea8fc52e35a7004992dfa7b7bb80eeb2">
            <a:extLst>
              <a:ext uri="{FF2B5EF4-FFF2-40B4-BE49-F238E27FC236}">
                <a16:creationId xmlns:a16="http://schemas.microsoft.com/office/drawing/2014/main" id="{EB7143DB-3B39-489A-B4D3-DFF9E7F3D8E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flipH="1">
            <a:off x="1840289" y="972180"/>
            <a:ext cx="8511420" cy="2560761"/>
          </a:xfrm>
          <a:prstGeom prst="round2DiagRect">
            <a:avLst>
              <a:gd name="adj1" fmla="val 0"/>
              <a:gd name="adj2" fmla="val 25553"/>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00F3CF-6E8F-4979-88C0-DDCF80066348}"/>
              </a:ext>
            </a:extLst>
          </p:cNvPr>
          <p:cNvSpPr>
            <a:spLocks noGrp="1"/>
          </p:cNvSpPr>
          <p:nvPr>
            <p:ph type="title"/>
          </p:nvPr>
        </p:nvSpPr>
        <p:spPr/>
        <p:txBody>
          <a:bodyPr/>
          <a:lstStyle/>
          <a:p>
            <a:r>
              <a:rPr lang="en-US" dirty="0"/>
              <a:t>Performance materials and technologies</a:t>
            </a:r>
          </a:p>
        </p:txBody>
      </p:sp>
      <p:sp>
        <p:nvSpPr>
          <p:cNvPr id="3" name="Slide Number Placeholder 2">
            <a:extLst>
              <a:ext uri="{FF2B5EF4-FFF2-40B4-BE49-F238E27FC236}">
                <a16:creationId xmlns:a16="http://schemas.microsoft.com/office/drawing/2014/main" id="{5AF0194F-EF44-4264-9A8E-0A76C4E79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707070"/>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1491444D-3C46-4B25-B253-3C71A5E1B27E}"/>
              </a:ext>
            </a:extLst>
          </p:cNvPr>
          <p:cNvSpPr txBox="1">
            <a:spLocks/>
          </p:cNvSpPr>
          <p:nvPr/>
        </p:nvSpPr>
        <p:spPr>
          <a:xfrm>
            <a:off x="495298" y="3685586"/>
            <a:ext cx="3943350" cy="2246377"/>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Business Portfolio</a:t>
            </a:r>
          </a:p>
          <a:p>
            <a:pPr marL="342900" marR="0" lvl="0" indent="-34290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Honeywell Advanced Materials</a:t>
            </a:r>
          </a:p>
          <a:p>
            <a:pPr marL="342900" marR="0" lvl="0" indent="-34290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Honeywell Process Solutions</a:t>
            </a:r>
          </a:p>
          <a:p>
            <a:pPr marL="342900" marR="0" lvl="0" indent="-34290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Honeywell UOP</a:t>
            </a:r>
          </a:p>
          <a:p>
            <a:pPr marL="342900" marR="0" lvl="0" indent="-34290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lang="en-US" sz="1400" b="0" dirty="0">
                <a:solidFill>
                  <a:prstClr val="black"/>
                </a:solidFill>
                <a:latin typeface="Arial"/>
              </a:rPr>
              <a:t>Honeywell Smart Energy</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br>
              <a:rPr kumimoji="0" lang="en-US" sz="1400" b="1" i="0" u="none" strike="noStrike" kern="1200" cap="none" spc="0" normalizeH="0" baseline="0" noProof="0" dirty="0">
                <a:ln>
                  <a:noFill/>
                </a:ln>
                <a:solidFill>
                  <a:prstClr val="black"/>
                </a:solidFill>
                <a:effectLst/>
                <a:uLnTx/>
                <a:uFillTx/>
                <a:latin typeface="Arial"/>
                <a:ea typeface="+mn-ea"/>
                <a:cs typeface="+mn-cs"/>
              </a:rPr>
            </a:br>
            <a:r>
              <a:rPr kumimoji="0" lang="en-US" sz="1400" b="1" i="0" u="none" strike="noStrike" kern="1200" cap="none" spc="0" normalizeH="0" baseline="0" noProof="0" dirty="0">
                <a:ln>
                  <a:noFill/>
                </a:ln>
                <a:solidFill>
                  <a:prstClr val="black"/>
                </a:solidFill>
                <a:effectLst/>
                <a:uLnTx/>
                <a:uFillTx/>
                <a:latin typeface="Arial"/>
                <a:ea typeface="+mn-ea"/>
                <a:cs typeface="+mn-cs"/>
              </a:rPr>
              <a:t>Headquarters:</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400" b="0" i="0" u="none" kern="1200" cap="none" spc="0" normalizeH="0" baseline="0" noProof="0" dirty="0">
                <a:ln>
                  <a:noFill/>
                </a:ln>
                <a:solidFill>
                  <a:prstClr val="black"/>
                </a:solidFill>
                <a:effectLst/>
                <a:uLnTx/>
                <a:uFillTx/>
                <a:latin typeface="Arial"/>
                <a:ea typeface="+mn-ea"/>
                <a:cs typeface="+mn-cs"/>
              </a:rPr>
              <a:t>Houston, Texas </a:t>
            </a:r>
          </a:p>
        </p:txBody>
      </p:sp>
      <p:sp>
        <p:nvSpPr>
          <p:cNvPr id="6" name="Content Placeholder 5">
            <a:extLst>
              <a:ext uri="{FF2B5EF4-FFF2-40B4-BE49-F238E27FC236}">
                <a16:creationId xmlns:a16="http://schemas.microsoft.com/office/drawing/2014/main" id="{DDE92E89-F0F3-4AB1-A796-8F7F66A6C10F}"/>
              </a:ext>
            </a:extLst>
          </p:cNvPr>
          <p:cNvSpPr txBox="1">
            <a:spLocks/>
          </p:cNvSpPr>
          <p:nvPr/>
        </p:nvSpPr>
        <p:spPr>
          <a:xfrm>
            <a:off x="3993809" y="3685586"/>
            <a:ext cx="3803991" cy="200216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Technologies</a:t>
            </a:r>
          </a:p>
          <a:p>
            <a:pPr marL="342900" marR="0" lvl="0" indent="-34290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Advanced Fibers and Composites</a:t>
            </a:r>
          </a:p>
          <a:p>
            <a:pPr marL="342900" marR="0" lvl="0" indent="-34290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Chemicals and Electronic Materials</a:t>
            </a:r>
          </a:p>
          <a:p>
            <a:pPr marL="342900" indent="-342900">
              <a:spcAft>
                <a:spcPts val="200"/>
              </a:spcAft>
              <a:buClr>
                <a:schemeClr val="accent1"/>
              </a:buClr>
              <a:buFont typeface="Arial" panose="020B0604020202020204" pitchFamily="34" charset="0"/>
              <a:buChar char="•"/>
              <a:defRPr/>
            </a:pPr>
            <a:r>
              <a:rPr lang="en-US" sz="1400" b="0" dirty="0">
                <a:solidFill>
                  <a:prstClr val="black"/>
                </a:solidFill>
              </a:rPr>
              <a:t>Specialty Films and Additives</a:t>
            </a:r>
          </a:p>
          <a:p>
            <a:pPr marL="342900" indent="-342900">
              <a:spcAft>
                <a:spcPts val="200"/>
              </a:spcAft>
              <a:buClr>
                <a:schemeClr val="accent1"/>
              </a:buClr>
              <a:buFont typeface="Arial" panose="020B0604020202020204" pitchFamily="34" charset="0"/>
              <a:buChar char="•"/>
              <a:defRPr/>
            </a:pPr>
            <a:r>
              <a:rPr lang="en-US" sz="1400" b="0" dirty="0">
                <a:solidFill>
                  <a:prstClr val="black"/>
                </a:solidFill>
              </a:rPr>
              <a:t>Low-Global-Warming Potential Refrigerants, Foam Blowing Agents, Aerosols, and Solvents</a:t>
            </a:r>
          </a:p>
          <a:p>
            <a:pPr marL="342900" indent="-342900">
              <a:spcAft>
                <a:spcPts val="200"/>
              </a:spcAft>
              <a:buClr>
                <a:schemeClr val="accent1"/>
              </a:buClr>
              <a:buFont typeface="Arial" panose="020B0604020202020204" pitchFamily="34" charset="0"/>
              <a:buChar char="•"/>
              <a:defRPr/>
            </a:pPr>
            <a:r>
              <a:rPr lang="en-US" sz="1400" b="0" dirty="0">
                <a:solidFill>
                  <a:prstClr val="black"/>
                </a:solidFill>
              </a:rPr>
              <a:t>Process Technologies, Equipment, Catalysts, and Services for Fuels and Petrochemicals</a:t>
            </a:r>
            <a:r>
              <a:rPr lang="en-US" sz="1400" b="0" dirty="0">
                <a:solidFill>
                  <a:srgbClr val="0070C0"/>
                </a:solidFill>
                <a:latin typeface="Arial"/>
              </a:rPr>
              <a:t> </a:t>
            </a:r>
          </a:p>
          <a:p>
            <a:pPr marL="342900" marR="0" lvl="0" indent="-342900" algn="l" defTabSz="914400" rtl="0" eaLnBrk="1" fontAlgn="auto" latinLnBrk="0" hangingPunct="1">
              <a:lnSpc>
                <a:spcPct val="100000"/>
              </a:lnSpc>
              <a:spcBef>
                <a:spcPts val="0"/>
              </a:spcBef>
              <a:spcAft>
                <a:spcPts val="20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a:ea typeface="+mn-ea"/>
                <a:cs typeface="+mn-cs"/>
              </a:rPr>
              <a:t>Industrial Automation and Controls and Services </a:t>
            </a:r>
          </a:p>
          <a:p>
            <a:pPr marL="342900" lvl="0" indent="-342900">
              <a:spcAft>
                <a:spcPts val="200"/>
              </a:spcAft>
              <a:buClr>
                <a:schemeClr val="accent1"/>
              </a:buClr>
              <a:buFont typeface="Arial" panose="020B0604020202020204" pitchFamily="34" charset="0"/>
              <a:buChar char="•"/>
              <a:defRPr/>
            </a:pPr>
            <a:r>
              <a:rPr lang="en-US" sz="1400" b="0" dirty="0">
                <a:latin typeface="Arial"/>
              </a:rPr>
              <a:t>Safety Systems and Instrumentation </a:t>
            </a:r>
          </a:p>
        </p:txBody>
      </p:sp>
      <p:sp>
        <p:nvSpPr>
          <p:cNvPr id="11" name="Rounded Rectangle 5">
            <a:extLst>
              <a:ext uri="{FF2B5EF4-FFF2-40B4-BE49-F238E27FC236}">
                <a16:creationId xmlns:a16="http://schemas.microsoft.com/office/drawing/2014/main" id="{2771CA9B-8F7D-43E0-A6DC-1EA11ADA10FA}"/>
              </a:ext>
            </a:extLst>
          </p:cNvPr>
          <p:cNvSpPr/>
          <p:nvPr/>
        </p:nvSpPr>
        <p:spPr bwMode="auto">
          <a:xfrm>
            <a:off x="6937862" y="1071419"/>
            <a:ext cx="3345422" cy="1551708"/>
          </a:xfrm>
          <a:prstGeom prst="roundRect">
            <a:avLst>
              <a:gd name="adj" fmla="val 17314"/>
            </a:avLst>
          </a:prstGeom>
          <a:solidFill>
            <a:srgbClr val="000000">
              <a:alpha val="44000"/>
            </a:srgbClr>
          </a:solidFill>
          <a:ln w="12699" cap="flat" cmpd="sng" algn="ctr">
            <a:noFill/>
            <a:prstDash val="solid"/>
            <a:round/>
            <a:headEnd type="none" w="med" len="med"/>
            <a:tailEnd type="none" w="med" len="med"/>
          </a:ln>
          <a:effectLst>
            <a:softEdge rad="31750"/>
          </a:effectLst>
        </p:spPr>
        <p:txBody>
          <a:bodyPr wrap="none" lIns="90488" tIns="44450" rIns="90488" bIns="44450"/>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8" name="Rectangle 1072">
            <a:extLst>
              <a:ext uri="{FF2B5EF4-FFF2-40B4-BE49-F238E27FC236}">
                <a16:creationId xmlns:a16="http://schemas.microsoft.com/office/drawing/2014/main" id="{7C5BE419-7D69-4BC9-926F-B02E4B022B62}"/>
              </a:ext>
            </a:extLst>
          </p:cNvPr>
          <p:cNvSpPr>
            <a:spLocks noChangeArrowheads="1"/>
          </p:cNvSpPr>
          <p:nvPr/>
        </p:nvSpPr>
        <p:spPr bwMode="auto">
          <a:xfrm>
            <a:off x="7006287" y="1079071"/>
            <a:ext cx="3276997" cy="2305759"/>
          </a:xfrm>
          <a:prstGeom prst="rect">
            <a:avLst/>
          </a:prstGeom>
          <a:noFill/>
          <a:ln w="12700">
            <a:noFill/>
            <a:miter lim="800000"/>
            <a:headEnd/>
            <a:tailEnd/>
          </a:ln>
          <a:effectLst>
            <a:glow rad="228600">
              <a:srgbClr val="000000">
                <a:satMod val="175000"/>
                <a:alpha val="40000"/>
              </a:srgbClr>
            </a:glow>
          </a:effectLst>
        </p:spPr>
        <p:txBody>
          <a:bodyPr wrap="square" lIns="90488" tIns="44450" rIns="90488" bIns="44450">
            <a:spAutoFit/>
          </a:bodyPr>
          <a:lstStyle/>
          <a:p>
            <a:pPr marL="0" marR="0" lvl="0" indent="0" algn="l" defTabSz="914400" rtl="0" eaLnBrk="1" fontAlgn="auto" latinLnBrk="0" hangingPunct="1">
              <a:spcBef>
                <a:spcPts val="0"/>
              </a:spcBef>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As a global technology leader, the mission of PMT is creating future-forward solutions that change the way the world works. The inventors, chemists, and engineers of PMT are continually pushing technological frontiers, literally bringing the future forward.</a:t>
            </a:r>
            <a:endParaRPr kumimoji="0" lang="en-US" sz="1600" b="0" i="0" u="none" strike="noStrike" kern="0" cap="none" spc="0" normalizeH="0" baseline="0" noProof="0" dirty="0">
              <a:ln>
                <a:noFill/>
              </a:ln>
              <a:solidFill>
                <a:srgbClr val="FFFFFF"/>
              </a:solidFill>
              <a:effectLst/>
              <a:uLnTx/>
              <a:uFillTx/>
              <a:latin typeface="Arial"/>
              <a:ea typeface="+mn-ea"/>
              <a:cs typeface="Arial" pitchFamily="34" charset="0"/>
            </a:endParaRPr>
          </a:p>
        </p:txBody>
      </p:sp>
      <p:sp>
        <p:nvSpPr>
          <p:cNvPr id="9" name="Rectangle 8">
            <a:extLst>
              <a:ext uri="{FF2B5EF4-FFF2-40B4-BE49-F238E27FC236}">
                <a16:creationId xmlns:a16="http://schemas.microsoft.com/office/drawing/2014/main" id="{421226B7-AD68-4186-A352-A5DCC400B257}"/>
              </a:ext>
            </a:extLst>
          </p:cNvPr>
          <p:cNvSpPr/>
          <p:nvPr/>
        </p:nvSpPr>
        <p:spPr>
          <a:xfrm>
            <a:off x="514409" y="5901344"/>
            <a:ext cx="2651760" cy="584775"/>
          </a:xfrm>
          <a:prstGeom prst="rect">
            <a:avLst/>
          </a:prstGeom>
          <a:solidFill>
            <a:srgbClr val="DC202E"/>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mn-cs"/>
              </a:rPr>
              <a:t>$10B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mn-cs"/>
              </a:rPr>
              <a:t>2021 Sales</a:t>
            </a:r>
          </a:p>
        </p:txBody>
      </p:sp>
      <p:sp>
        <p:nvSpPr>
          <p:cNvPr id="12" name="Content Placeholder 5">
            <a:extLst>
              <a:ext uri="{FF2B5EF4-FFF2-40B4-BE49-F238E27FC236}">
                <a16:creationId xmlns:a16="http://schemas.microsoft.com/office/drawing/2014/main" id="{84DD0939-AC5C-4B33-AC36-BA714928219F}"/>
              </a:ext>
            </a:extLst>
          </p:cNvPr>
          <p:cNvSpPr txBox="1">
            <a:spLocks/>
          </p:cNvSpPr>
          <p:nvPr/>
        </p:nvSpPr>
        <p:spPr>
          <a:xfrm>
            <a:off x="7753350" y="3494830"/>
            <a:ext cx="4215130" cy="200216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70C0"/>
              </a:solidFill>
              <a:effectLst/>
              <a:uLnTx/>
              <a:uFillTx/>
              <a:latin typeface="Arial"/>
              <a:ea typeface="+mn-ea"/>
              <a:cs typeface="+mn-cs"/>
            </a:endParaRPr>
          </a:p>
          <a:p>
            <a:pPr marL="342900" indent="-342900">
              <a:spcAft>
                <a:spcPts val="200"/>
              </a:spcAft>
              <a:buClr>
                <a:schemeClr val="accent1"/>
              </a:buClr>
              <a:buFont typeface="Arial" panose="020B0604020202020204" pitchFamily="34" charset="0"/>
              <a:buChar char="•"/>
              <a:defRPr/>
            </a:pPr>
            <a:r>
              <a:rPr lang="en-US" sz="1400" b="0" dirty="0">
                <a:latin typeface="Arial"/>
              </a:rPr>
              <a:t>Software Solutions and Industrial Cybersecurity</a:t>
            </a:r>
          </a:p>
          <a:p>
            <a:pPr marL="342900" lvl="0" indent="-342900">
              <a:spcAft>
                <a:spcPts val="200"/>
              </a:spcAft>
              <a:buClr>
                <a:schemeClr val="accent1"/>
              </a:buClr>
              <a:buFont typeface="Arial" panose="020B0604020202020204" pitchFamily="34" charset="0"/>
              <a:buChar char="•"/>
              <a:defRPr/>
            </a:pPr>
            <a:r>
              <a:rPr lang="en-US" sz="1400" b="0" dirty="0">
                <a:latin typeface="Arial"/>
              </a:rPr>
              <a:t>Connected Utility Solutions and Services, and </a:t>
            </a:r>
            <a:r>
              <a:rPr lang="en-US" sz="1400" b="0" dirty="0"/>
              <a:t>Metering Solutions</a:t>
            </a:r>
            <a:r>
              <a:rPr lang="en-US" sz="1400" b="0" dirty="0">
                <a:latin typeface="Arial"/>
              </a:rPr>
              <a:t> </a:t>
            </a:r>
          </a:p>
          <a:p>
            <a:pPr marL="342900" lvl="0" indent="-342900">
              <a:spcAft>
                <a:spcPts val="200"/>
              </a:spcAft>
              <a:buClr>
                <a:schemeClr val="accent1"/>
              </a:buClr>
              <a:buFont typeface="Arial" panose="020B0604020202020204" pitchFamily="34" charset="0"/>
              <a:buChar char="•"/>
              <a:defRPr/>
            </a:pPr>
            <a:r>
              <a:rPr lang="en-US" sz="1400" b="0" dirty="0">
                <a:latin typeface="Arial"/>
              </a:rPr>
              <a:t>Sustainable Aviation Fuel and Other Renewable Fuels</a:t>
            </a:r>
          </a:p>
          <a:p>
            <a:pPr marL="342900" lvl="0" indent="-342900">
              <a:spcAft>
                <a:spcPts val="200"/>
              </a:spcAft>
              <a:buClr>
                <a:schemeClr val="accent1"/>
              </a:buClr>
              <a:buFont typeface="Arial" panose="020B0604020202020204" pitchFamily="34" charset="0"/>
              <a:buChar char="•"/>
              <a:defRPr/>
            </a:pPr>
            <a:r>
              <a:rPr lang="en-US" sz="1400" b="0" dirty="0">
                <a:latin typeface="Arial"/>
              </a:rPr>
              <a:t>Renewable Energy Storage and Distribution</a:t>
            </a:r>
          </a:p>
          <a:p>
            <a:pPr marL="342900" lvl="0" indent="-342900">
              <a:spcAft>
                <a:spcPts val="200"/>
              </a:spcAft>
              <a:buClr>
                <a:schemeClr val="accent1"/>
              </a:buClr>
              <a:buFont typeface="Arial" panose="020B0604020202020204" pitchFamily="34" charset="0"/>
              <a:buChar char="•"/>
              <a:defRPr/>
            </a:pPr>
            <a:r>
              <a:rPr lang="en-US" sz="1400" b="0" dirty="0">
                <a:latin typeface="Arial"/>
              </a:rPr>
              <a:t>Plastic Waste Circularity</a:t>
            </a:r>
          </a:p>
          <a:p>
            <a:pPr marL="342900" lvl="0" indent="-342900">
              <a:spcAft>
                <a:spcPts val="200"/>
              </a:spcAft>
              <a:buClr>
                <a:schemeClr val="accent1"/>
              </a:buClr>
              <a:buFont typeface="Arial" panose="020B0604020202020204" pitchFamily="34" charset="0"/>
              <a:buChar char="•"/>
              <a:defRPr/>
            </a:pPr>
            <a:r>
              <a:rPr lang="en-US" sz="1400" b="0" dirty="0">
                <a:latin typeface="Arial"/>
              </a:rPr>
              <a:t>Blue and Green Hydrogen Solutions</a:t>
            </a:r>
          </a:p>
          <a:p>
            <a:pPr marL="342900" lvl="0" indent="-342900">
              <a:spcAft>
                <a:spcPts val="200"/>
              </a:spcAft>
              <a:buClr>
                <a:schemeClr val="accent1"/>
              </a:buClr>
              <a:buFont typeface="Arial" panose="020B0604020202020204" pitchFamily="34" charset="0"/>
              <a:buChar char="•"/>
              <a:defRPr/>
            </a:pPr>
            <a:r>
              <a:rPr lang="en-US" sz="1400" b="0" dirty="0">
                <a:latin typeface="Arial"/>
              </a:rPr>
              <a:t>Carbon Capture</a:t>
            </a:r>
          </a:p>
          <a:p>
            <a:pPr marL="342900" lvl="0" indent="-342900">
              <a:spcAft>
                <a:spcPts val="200"/>
              </a:spcAft>
              <a:buClr>
                <a:schemeClr val="accent1"/>
              </a:buClr>
              <a:buFont typeface="Arial" panose="020B0604020202020204" pitchFamily="34" charset="0"/>
              <a:buChar char="•"/>
              <a:defRPr/>
            </a:pPr>
            <a:r>
              <a:rPr lang="en-US" sz="1400" b="0" dirty="0">
                <a:latin typeface="Arial"/>
              </a:rPr>
              <a:t>Biodegradable Detergents</a:t>
            </a:r>
          </a:p>
        </p:txBody>
      </p:sp>
    </p:spTree>
    <p:extLst>
      <p:ext uri="{BB962C8B-B14F-4D97-AF65-F5344CB8AC3E}">
        <p14:creationId xmlns:p14="http://schemas.microsoft.com/office/powerpoint/2010/main" val="19746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llage of people in a room&#10;&#10;Description automatically generated with low confidence">
            <a:extLst>
              <a:ext uri="{FF2B5EF4-FFF2-40B4-BE49-F238E27FC236}">
                <a16:creationId xmlns:a16="http://schemas.microsoft.com/office/drawing/2014/main" id="{5A17AF12-D88C-4403-A13C-DC079A106F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5299" y="1125375"/>
            <a:ext cx="7335748" cy="2286000"/>
          </a:xfrm>
          <a:prstGeom prst="rect">
            <a:avLst/>
          </a:prstGeom>
          <a:ln w="57150">
            <a:noFill/>
          </a:ln>
        </p:spPr>
      </p:pic>
      <p:sp>
        <p:nvSpPr>
          <p:cNvPr id="12" name="Rectangle 11">
            <a:extLst>
              <a:ext uri="{FF2B5EF4-FFF2-40B4-BE49-F238E27FC236}">
                <a16:creationId xmlns:a16="http://schemas.microsoft.com/office/drawing/2014/main" id="{1395D7E6-5CE8-474B-BA97-9D74B56AB51B}"/>
              </a:ext>
            </a:extLst>
          </p:cNvPr>
          <p:cNvSpPr/>
          <p:nvPr/>
        </p:nvSpPr>
        <p:spPr>
          <a:xfrm>
            <a:off x="5397295" y="1124785"/>
            <a:ext cx="3606976"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 name="Title 1">
            <a:extLst>
              <a:ext uri="{FF2B5EF4-FFF2-40B4-BE49-F238E27FC236}">
                <a16:creationId xmlns:a16="http://schemas.microsoft.com/office/drawing/2014/main" id="{AFB6F200-6EA9-45DA-A5E9-90D1345EB75C}"/>
              </a:ext>
            </a:extLst>
          </p:cNvPr>
          <p:cNvSpPr>
            <a:spLocks noGrp="1"/>
          </p:cNvSpPr>
          <p:nvPr>
            <p:ph type="title"/>
          </p:nvPr>
        </p:nvSpPr>
        <p:spPr/>
        <p:txBody>
          <a:bodyPr/>
          <a:lstStyle/>
          <a:p>
            <a:r>
              <a:rPr lang="en-US" dirty="0"/>
              <a:t>Safety and productivity solutions</a:t>
            </a:r>
          </a:p>
        </p:txBody>
      </p:sp>
      <p:sp>
        <p:nvSpPr>
          <p:cNvPr id="3" name="Slide Number Placeholder 2">
            <a:extLst>
              <a:ext uri="{FF2B5EF4-FFF2-40B4-BE49-F238E27FC236}">
                <a16:creationId xmlns:a16="http://schemas.microsoft.com/office/drawing/2014/main" id="{A10AAF51-982B-4933-8172-5EAE86AFABF6}"/>
              </a:ext>
            </a:extLst>
          </p:cNvPr>
          <p:cNvSpPr>
            <a:spLocks noGrp="1"/>
          </p:cNvSpPr>
          <p:nvPr>
            <p:ph type="sldNum" sz="quarter" idx="12"/>
          </p:nvPr>
        </p:nvSpPr>
        <p:spPr/>
        <p:txBody>
          <a:bodyPr/>
          <a:lstStyle/>
          <a:p>
            <a:fld id="{7B94EC18-1D2B-4535-B738-0E53AFE26620}" type="slidenum">
              <a:rPr lang="en-US" smtClean="0"/>
              <a:t>8</a:t>
            </a:fld>
            <a:endParaRPr lang="en-US" dirty="0"/>
          </a:p>
        </p:txBody>
      </p:sp>
      <p:sp>
        <p:nvSpPr>
          <p:cNvPr id="5" name="Content Placeholder 2">
            <a:extLst>
              <a:ext uri="{FF2B5EF4-FFF2-40B4-BE49-F238E27FC236}">
                <a16:creationId xmlns:a16="http://schemas.microsoft.com/office/drawing/2014/main" id="{28F49F58-79D4-4527-98D4-6959FCDBAF8A}"/>
              </a:ext>
            </a:extLst>
          </p:cNvPr>
          <p:cNvSpPr txBox="1">
            <a:spLocks/>
          </p:cNvSpPr>
          <p:nvPr/>
        </p:nvSpPr>
        <p:spPr>
          <a:xfrm>
            <a:off x="495299" y="3682441"/>
            <a:ext cx="3943350" cy="2246377"/>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pPr>
            <a:r>
              <a:rPr lang="en-US" sz="1600" dirty="0"/>
              <a:t>Business Portfolio</a:t>
            </a:r>
          </a:p>
          <a:p>
            <a:pPr marL="342900" indent="-342900">
              <a:spcAft>
                <a:spcPts val="200"/>
              </a:spcAft>
              <a:buClr>
                <a:schemeClr val="accent1"/>
              </a:buClr>
              <a:buFont typeface="Arial" panose="020B0604020202020204" pitchFamily="34" charset="0"/>
              <a:buChar char="•"/>
            </a:pPr>
            <a:r>
              <a:rPr lang="en-US" sz="1400" b="0" dirty="0"/>
              <a:t>Honeywell Intelligrated</a:t>
            </a:r>
          </a:p>
          <a:p>
            <a:pPr marL="342900" indent="-342900">
              <a:spcAft>
                <a:spcPts val="200"/>
              </a:spcAft>
              <a:buClr>
                <a:schemeClr val="accent1"/>
              </a:buClr>
              <a:buFont typeface="Arial" panose="020B0604020202020204" pitchFamily="34" charset="0"/>
              <a:buChar char="•"/>
            </a:pPr>
            <a:r>
              <a:rPr lang="en-US" sz="1400" b="0" dirty="0"/>
              <a:t>Gas Analysis &amp; Safety</a:t>
            </a:r>
          </a:p>
          <a:p>
            <a:pPr marL="342900" indent="-342900">
              <a:spcAft>
                <a:spcPts val="200"/>
              </a:spcAft>
              <a:buClr>
                <a:schemeClr val="accent1"/>
              </a:buClr>
              <a:buFont typeface="Arial" panose="020B0604020202020204" pitchFamily="34" charset="0"/>
              <a:buChar char="•"/>
            </a:pPr>
            <a:r>
              <a:rPr lang="en-US" sz="1400" b="0" dirty="0"/>
              <a:t>Personal Protective Equipment</a:t>
            </a:r>
          </a:p>
          <a:p>
            <a:pPr marL="342900" indent="-342900">
              <a:spcAft>
                <a:spcPts val="200"/>
              </a:spcAft>
              <a:buClr>
                <a:schemeClr val="accent1"/>
              </a:buClr>
              <a:buFont typeface="Arial" panose="020B0604020202020204" pitchFamily="34" charset="0"/>
              <a:buChar char="•"/>
            </a:pPr>
            <a:r>
              <a:rPr lang="en-US" sz="1400" b="0" dirty="0"/>
              <a:t>Advanced Sensing Technologies</a:t>
            </a:r>
          </a:p>
          <a:p>
            <a:pPr marL="342900" indent="-342900">
              <a:spcAft>
                <a:spcPts val="200"/>
              </a:spcAft>
              <a:buClr>
                <a:schemeClr val="accent1"/>
              </a:buClr>
              <a:buFont typeface="Arial" panose="020B0604020202020204" pitchFamily="34" charset="0"/>
              <a:buChar char="•"/>
            </a:pPr>
            <a:r>
              <a:rPr lang="en-US" sz="1400" b="0" dirty="0"/>
              <a:t>Productivity Solutions &amp; Services</a:t>
            </a:r>
          </a:p>
          <a:p>
            <a:pPr marL="342900" indent="-342900">
              <a:spcAft>
                <a:spcPts val="200"/>
              </a:spcAft>
              <a:buClr>
                <a:schemeClr val="accent1"/>
              </a:buClr>
              <a:buFont typeface="Arial" panose="020B0604020202020204" pitchFamily="34" charset="0"/>
              <a:buChar char="•"/>
            </a:pPr>
            <a:r>
              <a:rPr lang="en-US" sz="1400" b="0" dirty="0"/>
              <a:t>Greater China</a:t>
            </a:r>
          </a:p>
          <a:p>
            <a:pPr marL="342900" indent="-342900">
              <a:spcAft>
                <a:spcPts val="200"/>
              </a:spcAft>
              <a:buFont typeface="Arial" panose="020B0604020202020204" pitchFamily="34" charset="0"/>
              <a:buChar char="•"/>
            </a:pPr>
            <a:endParaRPr lang="en-US" sz="700" b="0" dirty="0"/>
          </a:p>
          <a:p>
            <a:pPr>
              <a:spcAft>
                <a:spcPts val="200"/>
              </a:spcAft>
            </a:pPr>
            <a:r>
              <a:rPr lang="en-US" sz="1400" dirty="0"/>
              <a:t>Headquarters:</a:t>
            </a:r>
          </a:p>
          <a:p>
            <a:pPr>
              <a:spcAft>
                <a:spcPts val="200"/>
              </a:spcAft>
            </a:pPr>
            <a:r>
              <a:rPr lang="en-US" sz="1400" b="0" dirty="0"/>
              <a:t>Charlotte, North Carolina</a:t>
            </a:r>
          </a:p>
        </p:txBody>
      </p:sp>
      <p:sp>
        <p:nvSpPr>
          <p:cNvPr id="6" name="Content Placeholder 5">
            <a:extLst>
              <a:ext uri="{FF2B5EF4-FFF2-40B4-BE49-F238E27FC236}">
                <a16:creationId xmlns:a16="http://schemas.microsoft.com/office/drawing/2014/main" id="{9C7A7156-DAD6-4409-B2AE-5700D706CAED}"/>
              </a:ext>
            </a:extLst>
          </p:cNvPr>
          <p:cNvSpPr txBox="1">
            <a:spLocks/>
          </p:cNvSpPr>
          <p:nvPr/>
        </p:nvSpPr>
        <p:spPr>
          <a:xfrm>
            <a:off x="6314325" y="3622350"/>
            <a:ext cx="5196841" cy="200216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pPr>
            <a:r>
              <a:rPr lang="en-US" sz="1600" dirty="0"/>
              <a:t>Technologies</a:t>
            </a:r>
          </a:p>
          <a:p>
            <a:pPr marL="285750" indent="-285750">
              <a:spcAft>
                <a:spcPts val="200"/>
              </a:spcAft>
              <a:buClr>
                <a:schemeClr val="accent1"/>
              </a:buClr>
              <a:buFont typeface="Arial" panose="020B0604020202020204" pitchFamily="34" charset="0"/>
              <a:buChar char="•"/>
            </a:pPr>
            <a:r>
              <a:rPr lang="en-US" sz="1400" b="0" dirty="0"/>
              <a:t>Automation material handling solutions, including robotics, software and services</a:t>
            </a:r>
          </a:p>
          <a:p>
            <a:pPr marL="285750" indent="-285750">
              <a:spcAft>
                <a:spcPts val="200"/>
              </a:spcAft>
              <a:buClr>
                <a:schemeClr val="accent1"/>
              </a:buClr>
              <a:buFont typeface="Arial" panose="020B0604020202020204" pitchFamily="34" charset="0"/>
              <a:buChar char="•"/>
            </a:pPr>
            <a:r>
              <a:rPr lang="en-US" sz="1400" b="0" dirty="0"/>
              <a:t>Worker productivity devices including voice, mobile computing, scanning, printing, and software</a:t>
            </a:r>
          </a:p>
          <a:p>
            <a:pPr marL="285750" indent="-285750">
              <a:spcAft>
                <a:spcPts val="200"/>
              </a:spcAft>
              <a:buClr>
                <a:schemeClr val="accent1"/>
              </a:buClr>
              <a:buFont typeface="Arial" panose="020B0604020202020204" pitchFamily="34" charset="0"/>
              <a:buChar char="•"/>
            </a:pPr>
            <a:r>
              <a:rPr lang="en-US" sz="1400" b="0" dirty="0"/>
              <a:t>Personal protective equipment for industrial and healthcare applications</a:t>
            </a:r>
          </a:p>
          <a:p>
            <a:pPr marL="285750" indent="-285750">
              <a:spcAft>
                <a:spcPts val="200"/>
              </a:spcAft>
              <a:buClr>
                <a:schemeClr val="accent1"/>
              </a:buClr>
              <a:buFont typeface="Arial" panose="020B0604020202020204" pitchFamily="34" charset="0"/>
              <a:buChar char="•"/>
            </a:pPr>
            <a:r>
              <a:rPr lang="en-US" sz="1400" b="0" dirty="0"/>
              <a:t>Gas detection technology for workplace safety</a:t>
            </a:r>
          </a:p>
          <a:p>
            <a:pPr marL="285750" indent="-285750">
              <a:spcAft>
                <a:spcPts val="200"/>
              </a:spcAft>
              <a:buClr>
                <a:schemeClr val="accent1"/>
              </a:buClr>
              <a:buFont typeface="Arial" panose="020B0604020202020204" pitchFamily="34" charset="0"/>
              <a:buChar char="•"/>
            </a:pPr>
            <a:r>
              <a:rPr lang="en-US" sz="1400" b="0" dirty="0"/>
              <a:t>Advanced sensors, switches, and controls for healthcare, transportation, industrial, and supply chain</a:t>
            </a:r>
          </a:p>
        </p:txBody>
      </p:sp>
      <p:sp>
        <p:nvSpPr>
          <p:cNvPr id="8" name="Rectangle 1072">
            <a:extLst>
              <a:ext uri="{FF2B5EF4-FFF2-40B4-BE49-F238E27FC236}">
                <a16:creationId xmlns:a16="http://schemas.microsoft.com/office/drawing/2014/main" id="{21802190-181B-4147-937B-CF5FC8FE6FDC}"/>
              </a:ext>
            </a:extLst>
          </p:cNvPr>
          <p:cNvSpPr>
            <a:spLocks noChangeArrowheads="1"/>
          </p:cNvSpPr>
          <p:nvPr/>
        </p:nvSpPr>
        <p:spPr bwMode="auto">
          <a:xfrm>
            <a:off x="5501260" y="1248112"/>
            <a:ext cx="3606976" cy="2121093"/>
          </a:xfrm>
          <a:prstGeom prst="rect">
            <a:avLst/>
          </a:prstGeom>
          <a:noFill/>
          <a:ln w="12700">
            <a:noFill/>
            <a:miter lim="800000"/>
            <a:headEnd/>
            <a:tailEnd/>
          </a:ln>
          <a:effectLst>
            <a:glow rad="228600">
              <a:srgbClr val="000000">
                <a:satMod val="175000"/>
                <a:alpha val="40000"/>
              </a:srgbClr>
            </a:glow>
          </a:effectLst>
        </p:spPr>
        <p:txBody>
          <a:bodyPr wrap="square" lIns="90488" tIns="44450" rIns="90488" bIns="44450">
            <a:spAutoFit/>
          </a:bodyPr>
          <a:lstStyle/>
          <a:p>
            <a:pPr lvl="0">
              <a:defRPr/>
            </a:pPr>
            <a:r>
              <a:rPr lang="en-US" sz="1600" kern="0" dirty="0"/>
              <a:t>We develop and deploy an </a:t>
            </a:r>
          </a:p>
          <a:p>
            <a:pPr lvl="0">
              <a:defRPr/>
            </a:pPr>
            <a:r>
              <a:rPr lang="en-US" sz="1600" kern="0" dirty="0"/>
              <a:t>innovative range of solutions, software, and services that help </a:t>
            </a:r>
          </a:p>
          <a:p>
            <a:pPr lvl="0">
              <a:defRPr/>
            </a:pPr>
            <a:r>
              <a:rPr lang="en-US" sz="1600" kern="0" dirty="0"/>
              <a:t>keep people healthy, workers </a:t>
            </a:r>
          </a:p>
          <a:p>
            <a:pPr lvl="0">
              <a:defRPr/>
            </a:pPr>
            <a:r>
              <a:rPr lang="en-US" sz="1600" kern="0" dirty="0"/>
              <a:t>and workplaces safer and more productive, and supply chains </a:t>
            </a:r>
          </a:p>
          <a:p>
            <a:pPr lvl="0">
              <a:defRPr/>
            </a:pPr>
            <a:r>
              <a:rPr lang="en-US" sz="1600" kern="0" dirty="0"/>
              <a:t>and assets more efficient, </a:t>
            </a:r>
          </a:p>
          <a:p>
            <a:pPr lvl="0">
              <a:defRPr/>
            </a:pPr>
            <a:r>
              <a:rPr lang="en-US" sz="1600" kern="0" dirty="0"/>
              <a:t>accurate, and reliable. </a:t>
            </a:r>
            <a:endParaRPr kumimoji="0" lang="en-US" sz="1600" b="0" i="0" u="none" strike="noStrike" kern="0" cap="none" spc="0" normalizeH="0" baseline="0" noProof="0" dirty="0">
              <a:ln>
                <a:noFill/>
              </a:ln>
              <a:effectLst/>
              <a:uLnTx/>
              <a:uFillTx/>
              <a:ea typeface="+mn-ea"/>
              <a:cs typeface="Arial" pitchFamily="34" charset="0"/>
            </a:endParaRPr>
          </a:p>
        </p:txBody>
      </p:sp>
      <p:sp>
        <p:nvSpPr>
          <p:cNvPr id="9" name="Rectangle 8">
            <a:extLst>
              <a:ext uri="{FF2B5EF4-FFF2-40B4-BE49-F238E27FC236}">
                <a16:creationId xmlns:a16="http://schemas.microsoft.com/office/drawing/2014/main" id="{A575DFBB-A89A-40B4-8E5A-05A212604C98}"/>
              </a:ext>
            </a:extLst>
          </p:cNvPr>
          <p:cNvSpPr/>
          <p:nvPr/>
        </p:nvSpPr>
        <p:spPr>
          <a:xfrm>
            <a:off x="495299" y="6070312"/>
            <a:ext cx="2651760" cy="584775"/>
          </a:xfrm>
          <a:prstGeom prst="rect">
            <a:avLst/>
          </a:prstGeom>
          <a:solidFill>
            <a:srgbClr val="DC202E"/>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ea typeface="+mn-ea"/>
                <a:cs typeface="+mn-cs"/>
              </a:rPr>
              <a:t>$7.8B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ea typeface="+mn-ea"/>
                <a:cs typeface="+mn-cs"/>
              </a:rPr>
              <a:t>2021 Sales</a:t>
            </a:r>
          </a:p>
        </p:txBody>
      </p:sp>
      <p:pic>
        <p:nvPicPr>
          <p:cNvPr id="13" name="Picture 12" descr="A collage of people in a room&#10;&#10;Description automatically generated with low confidence">
            <a:extLst>
              <a:ext uri="{FF2B5EF4-FFF2-40B4-BE49-F238E27FC236}">
                <a16:creationId xmlns:a16="http://schemas.microsoft.com/office/drawing/2014/main" id="{FC9A4361-026B-4016-9185-324E6EF1A4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14119" y="1119393"/>
            <a:ext cx="2486773" cy="2286000"/>
          </a:xfrm>
          <a:prstGeom prst="rect">
            <a:avLst/>
          </a:prstGeom>
          <a:ln w="57150">
            <a:noFill/>
          </a:ln>
        </p:spPr>
      </p:pic>
    </p:spTree>
    <p:extLst>
      <p:ext uri="{BB962C8B-B14F-4D97-AF65-F5344CB8AC3E}">
        <p14:creationId xmlns:p14="http://schemas.microsoft.com/office/powerpoint/2010/main" val="209440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4A07-E4F5-4DFF-A3AC-CAB60E17D789}"/>
              </a:ext>
            </a:extLst>
          </p:cNvPr>
          <p:cNvSpPr>
            <a:spLocks noGrp="1"/>
          </p:cNvSpPr>
          <p:nvPr>
            <p:ph type="title"/>
          </p:nvPr>
        </p:nvSpPr>
        <p:spPr/>
        <p:txBody>
          <a:bodyPr/>
          <a:lstStyle/>
          <a:p>
            <a:r>
              <a:rPr lang="en-US" dirty="0"/>
              <a:t>Honeywell connected enterprise</a:t>
            </a:r>
          </a:p>
        </p:txBody>
      </p:sp>
      <p:sp>
        <p:nvSpPr>
          <p:cNvPr id="3" name="Slide Number Placeholder 2">
            <a:extLst>
              <a:ext uri="{FF2B5EF4-FFF2-40B4-BE49-F238E27FC236}">
                <a16:creationId xmlns:a16="http://schemas.microsoft.com/office/drawing/2014/main" id="{1272BFE3-DBB6-41D7-8CF3-355990F71EEC}"/>
              </a:ext>
            </a:extLst>
          </p:cNvPr>
          <p:cNvSpPr>
            <a:spLocks noGrp="1"/>
          </p:cNvSpPr>
          <p:nvPr>
            <p:ph type="sldNum" sz="quarter" idx="12"/>
          </p:nvPr>
        </p:nvSpPr>
        <p:spPr/>
        <p:txBody>
          <a:bodyPr/>
          <a:lstStyle/>
          <a:p>
            <a:fld id="{7B94EC18-1D2B-4535-B738-0E53AFE26620}" type="slidenum">
              <a:rPr lang="en-US" smtClean="0"/>
              <a:t>9</a:t>
            </a:fld>
            <a:endParaRPr lang="en-US" dirty="0"/>
          </a:p>
        </p:txBody>
      </p:sp>
      <p:pic>
        <p:nvPicPr>
          <p:cNvPr id="4" name="Picture 3">
            <a:extLst>
              <a:ext uri="{FF2B5EF4-FFF2-40B4-BE49-F238E27FC236}">
                <a16:creationId xmlns:a16="http://schemas.microsoft.com/office/drawing/2014/main" id="{45B20801-952B-492F-8E4D-ADD54BD2A414}"/>
              </a:ext>
            </a:extLst>
          </p:cNvPr>
          <p:cNvPicPr>
            <a:picLocks noChangeAspect="1"/>
          </p:cNvPicPr>
          <p:nvPr/>
        </p:nvPicPr>
        <p:blipFill rotWithShape="1">
          <a:blip r:embed="rId2"/>
          <a:srcRect b="3677"/>
          <a:stretch/>
        </p:blipFill>
        <p:spPr>
          <a:xfrm>
            <a:off x="1832884" y="1018710"/>
            <a:ext cx="8351031" cy="2732694"/>
          </a:xfrm>
          <a:prstGeom prst="round2DiagRect">
            <a:avLst>
              <a:gd name="adj1" fmla="val 18240"/>
              <a:gd name="adj2" fmla="val 0"/>
            </a:avLst>
          </a:prstGeom>
          <a:solidFill>
            <a:schemeClr val="accent2"/>
          </a:solidFill>
          <a:ln>
            <a:noFill/>
          </a:ln>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8ACB4894-E830-40F5-8E7A-C6C40405F2F2}"/>
              </a:ext>
            </a:extLst>
          </p:cNvPr>
          <p:cNvSpPr txBox="1">
            <a:spLocks/>
          </p:cNvSpPr>
          <p:nvPr/>
        </p:nvSpPr>
        <p:spPr>
          <a:xfrm>
            <a:off x="495297" y="4002018"/>
            <a:ext cx="4929457" cy="2246377"/>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pPr>
            <a:r>
              <a:rPr lang="en-US" sz="1600" dirty="0"/>
              <a:t>Honeywell Forge</a:t>
            </a:r>
          </a:p>
          <a:p>
            <a:r>
              <a:rPr lang="en-US" sz="1400" b="0" i="0" dirty="0">
                <a:effectLst/>
              </a:rPr>
              <a:t>Honeywell Forge is an enterprise performance management solution for digital transformation of operations. Honeywell Forge includes a mix of software products and enabling services that help companies use operational data to drive insights that improve processes, enhance productivity, support sustainability initiatives, and empower workers. Solutions serve aerospace, life sciences, buildings, cyber,</a:t>
            </a:r>
            <a:r>
              <a:rPr lang="en-US" sz="1400" b="0" strike="sngStrike" dirty="0"/>
              <a:t> </a:t>
            </a:r>
            <a:r>
              <a:rPr lang="en-US" sz="1400" b="0" i="0" dirty="0">
                <a:effectLst/>
              </a:rPr>
              <a:t>industrials, and warehouses. </a:t>
            </a:r>
            <a:endParaRPr lang="en-US" sz="1400" dirty="0"/>
          </a:p>
          <a:p>
            <a:pPr>
              <a:spcAft>
                <a:spcPts val="200"/>
              </a:spcAft>
            </a:pPr>
            <a:r>
              <a:rPr lang="en-US" sz="1400" dirty="0"/>
              <a:t>Headquarters:</a:t>
            </a:r>
          </a:p>
          <a:p>
            <a:pPr>
              <a:spcAft>
                <a:spcPts val="200"/>
              </a:spcAft>
            </a:pPr>
            <a:r>
              <a:rPr lang="en-US" sz="1400" b="0" dirty="0"/>
              <a:t>Atlanta, Georgia</a:t>
            </a:r>
          </a:p>
        </p:txBody>
      </p:sp>
      <p:sp>
        <p:nvSpPr>
          <p:cNvPr id="6" name="Content Placeholder 5">
            <a:extLst>
              <a:ext uri="{FF2B5EF4-FFF2-40B4-BE49-F238E27FC236}">
                <a16:creationId xmlns:a16="http://schemas.microsoft.com/office/drawing/2014/main" id="{6AB04CF8-5890-4011-BA0B-42BD79EB2770}"/>
              </a:ext>
            </a:extLst>
          </p:cNvPr>
          <p:cNvSpPr txBox="1">
            <a:spLocks/>
          </p:cNvSpPr>
          <p:nvPr/>
        </p:nvSpPr>
        <p:spPr>
          <a:xfrm>
            <a:off x="6324599" y="4002018"/>
            <a:ext cx="5603698" cy="200216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Tx/>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pPr>
            <a:r>
              <a:rPr lang="en-US" sz="1600" dirty="0"/>
              <a:t>Technologies</a:t>
            </a:r>
          </a:p>
          <a:p>
            <a:pPr marL="342900" indent="-342900">
              <a:spcAft>
                <a:spcPts val="200"/>
              </a:spcAft>
              <a:buClr>
                <a:schemeClr val="accent1"/>
              </a:buClr>
              <a:buFont typeface="Arial" panose="020B0604020202020204" pitchFamily="34" charset="0"/>
              <a:buChar char="•"/>
            </a:pPr>
            <a:r>
              <a:rPr lang="en-US" sz="1400" b="0" dirty="0"/>
              <a:t>Near real-time, analytics-based optimization recommendations</a:t>
            </a:r>
          </a:p>
          <a:p>
            <a:pPr marL="342900" indent="-342900">
              <a:spcAft>
                <a:spcPts val="200"/>
              </a:spcAft>
              <a:buClr>
                <a:schemeClr val="accent1"/>
              </a:buClr>
              <a:buFont typeface="Arial" panose="020B0604020202020204" pitchFamily="34" charset="0"/>
              <a:buChar char="•"/>
            </a:pPr>
            <a:r>
              <a:rPr lang="en-US" sz="1400" b="0" dirty="0"/>
              <a:t>Predictive maintenance capabilities for buildings and industrial facilities</a:t>
            </a:r>
          </a:p>
          <a:p>
            <a:pPr marL="342900" indent="-342900">
              <a:spcAft>
                <a:spcPts val="200"/>
              </a:spcAft>
              <a:buClr>
                <a:schemeClr val="accent1"/>
              </a:buClr>
              <a:buFont typeface="Arial" panose="020B0604020202020204" pitchFamily="34" charset="0"/>
              <a:buChar char="•"/>
            </a:pPr>
            <a:r>
              <a:rPr lang="en-US" sz="1400" b="0" dirty="0"/>
              <a:t>Connectivity as a service, making it easy to collect and clean data from IoT devices with faster install time</a:t>
            </a:r>
          </a:p>
          <a:p>
            <a:pPr marL="342900" indent="-342900">
              <a:spcAft>
                <a:spcPts val="200"/>
              </a:spcAft>
              <a:buClr>
                <a:schemeClr val="accent1"/>
              </a:buClr>
              <a:buFont typeface="Arial" panose="020B0604020202020204" pitchFamily="34" charset="0"/>
              <a:buChar char="•"/>
            </a:pPr>
            <a:r>
              <a:rPr lang="en-US" sz="1400" b="0" dirty="0"/>
              <a:t>Domain-driven digital twins for assets, processes, and people</a:t>
            </a:r>
          </a:p>
          <a:p>
            <a:pPr marL="342900" indent="-342900">
              <a:spcAft>
                <a:spcPts val="200"/>
              </a:spcAft>
              <a:buClr>
                <a:schemeClr val="accent1"/>
              </a:buClr>
              <a:buFont typeface="Arial" panose="020B0604020202020204" pitchFamily="34" charset="0"/>
              <a:buChar char="•"/>
            </a:pPr>
            <a:r>
              <a:rPr lang="en-US" sz="1400" b="0" dirty="0"/>
              <a:t>Open architecture to help customers get more from their existing investments</a:t>
            </a:r>
          </a:p>
        </p:txBody>
      </p:sp>
      <p:sp>
        <p:nvSpPr>
          <p:cNvPr id="7" name="Rounded Rectangle 5">
            <a:extLst>
              <a:ext uri="{FF2B5EF4-FFF2-40B4-BE49-F238E27FC236}">
                <a16:creationId xmlns:a16="http://schemas.microsoft.com/office/drawing/2014/main" id="{44870EF7-9B42-4A09-9857-E5758E2C3C1A}"/>
              </a:ext>
            </a:extLst>
          </p:cNvPr>
          <p:cNvSpPr/>
          <p:nvPr/>
        </p:nvSpPr>
        <p:spPr bwMode="auto">
          <a:xfrm>
            <a:off x="1890746" y="1104676"/>
            <a:ext cx="4038999" cy="2049489"/>
          </a:xfrm>
          <a:prstGeom prst="roundRect">
            <a:avLst>
              <a:gd name="adj" fmla="val 28652"/>
            </a:avLst>
          </a:prstGeom>
          <a:solidFill>
            <a:srgbClr val="000000">
              <a:alpha val="60000"/>
            </a:srgbClr>
          </a:solidFill>
          <a:ln w="12699" cap="flat" cmpd="sng" algn="ctr">
            <a:noFill/>
            <a:prstDash val="solid"/>
            <a:round/>
            <a:headEnd type="none" w="med" len="med"/>
            <a:tailEnd type="none" w="med" len="med"/>
          </a:ln>
          <a:effectLst>
            <a:softEdge rad="31750"/>
          </a:effectLst>
        </p:spPr>
        <p:txBody>
          <a:bodyPr wrap="none" lIns="90488" tIns="44450" rIns="90488" bIns="44450"/>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8" name="Rectangle 1072">
            <a:extLst>
              <a:ext uri="{FF2B5EF4-FFF2-40B4-BE49-F238E27FC236}">
                <a16:creationId xmlns:a16="http://schemas.microsoft.com/office/drawing/2014/main" id="{17B17A5F-BE8C-4A45-9636-6C63D0F8BDFC}"/>
              </a:ext>
            </a:extLst>
          </p:cNvPr>
          <p:cNvSpPr>
            <a:spLocks noChangeArrowheads="1"/>
          </p:cNvSpPr>
          <p:nvPr/>
        </p:nvSpPr>
        <p:spPr bwMode="auto">
          <a:xfrm>
            <a:off x="2008085" y="1238195"/>
            <a:ext cx="3831610" cy="1813317"/>
          </a:xfrm>
          <a:prstGeom prst="rect">
            <a:avLst/>
          </a:prstGeom>
          <a:noFill/>
          <a:ln w="12700">
            <a:noFill/>
            <a:miter lim="800000"/>
            <a:headEnd/>
            <a:tailEnd/>
          </a:ln>
          <a:effectLst>
            <a:glow rad="228600">
              <a:srgbClr val="000000">
                <a:satMod val="175000"/>
                <a:alpha val="40000"/>
              </a:srgbClr>
            </a:glow>
          </a:effectLst>
        </p:spPr>
        <p:txBody>
          <a:bodyPr wrap="square" lIns="90488" tIns="44450" rIns="90488" bIns="44450">
            <a:spAutoFit/>
          </a:bodyPr>
          <a:lstStyle/>
          <a:p>
            <a:r>
              <a:rPr lang="en-US" sz="1600" dirty="0">
                <a:solidFill>
                  <a:schemeClr val="bg1"/>
                </a:solidFill>
              </a:rPr>
              <a:t>Honeywell Forge solutions are used across our segments to accelerate our customers’ digital transformation efforts by using software, AI, and OT data to reinvent the way enterprises measure, analyze, and run their complex operations.</a:t>
            </a:r>
          </a:p>
        </p:txBody>
      </p:sp>
    </p:spTree>
    <p:extLst>
      <p:ext uri="{BB962C8B-B14F-4D97-AF65-F5344CB8AC3E}">
        <p14:creationId xmlns:p14="http://schemas.microsoft.com/office/powerpoint/2010/main" val="3717514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Jm0_NYSzUab3UzYcVFTI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NvGiVCaGdWRYiwt64ITnp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heme/theme1.xml><?xml version="1.0" encoding="utf-8"?>
<a:theme xmlns:a="http://schemas.openxmlformats.org/drawingml/2006/main" name="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2.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rofile_x0020_Function xmlns="213af126-92eb-4bb5-8bfd-1661103a2928" xsi:nil="true"/>
    <Expiration_x0020_Notification xmlns="213af126-92eb-4bb5-8bfd-1661103a2928" xsi:nil="true"/>
    <News_x0020_Source xmlns="213af126-92eb-4bb5-8bfd-1661103a2928">Enter Choice #1</News_x0020_Source>
    <TaxCatchAll xmlns="213af126-92eb-4bb5-8bfd-1661103a2928" xsi:nil="true"/>
    <PublishingRollupImage xmlns="http://schemas.microsoft.com/sharepoint/v3" xsi:nil="true"/>
    <Profile_x0020_Business_x0020_Group xmlns="213af126-92eb-4bb5-8bfd-1661103a2928" xsi:nil="true"/>
    <p0c7363ab63a4949aed13ac79818495c xmlns="213af126-92eb-4bb5-8bfd-1661103a2928">
      <Terms xmlns="http://schemas.microsoft.com/office/infopath/2007/PartnerControls"/>
    </p0c7363ab63a4949aed13ac79818495c>
    <PublishingContactEmail xmlns="http://schemas.microsoft.com/sharepoint/v3" xsi:nil="true"/>
    <c421f60886e0447b9101ff5385eb5b37 xmlns="213af126-92eb-4bb5-8bfd-1661103a2928">
      <Terms xmlns="http://schemas.microsoft.com/office/infopath/2007/PartnerControls"/>
    </c421f60886e0447b9101ff5385eb5b37>
    <HeaderStyleDefinitions xmlns="http://schemas.microsoft.com/sharepoint/v3" xsi:nil="true"/>
    <PublishingPageContent xmlns="http://schemas.microsoft.com/sharepoint/v3" xsi:nil="true"/>
    <PublishingVariationRelationshipLinkFieldID xmlns="http://schemas.microsoft.com/sharepoint/v3">
      <Url xsi:nil="true"/>
      <Description xsi:nil="true"/>
    </PublishingVariationRelationshipLinkFieldID>
    <SeoKeywords xmlns="http://schemas.microsoft.com/sharepoint/v3" xsi:nil="true"/>
    <Article_x0020_Image_x0020_Gallery_x0020_Folder xmlns="213af126-92eb-4bb5-8bfd-1661103a2928" xsi:nil="true"/>
    <k86b4a6c32f1452eb7140edb0c474059 xmlns="213af126-92eb-4bb5-8bfd-1661103a2928">
      <Terms xmlns="http://schemas.microsoft.com/office/infopath/2007/PartnerControls"/>
    </k86b4a6c32f1452eb7140edb0c474059>
    <ArticleStartDate xmlns="http://schemas.microsoft.com/sharepoint/v3" xsi:nil="true"/>
    <DWP_x0020_Meta_x0020_Keywords xmlns="213af126-92eb-4bb5-8bfd-1661103a2928" xsi:nil="true"/>
    <PublishingVariationGroupID xmlns="http://schemas.microsoft.com/sharepoint/v3" xsi:nil="true"/>
    <ArticleByLine xmlns="http://schemas.microsoft.com/sharepoint/v3" xsi:nil="true"/>
    <PublishingImageCaption xmlns="http://schemas.microsoft.com/sharepoint/v3" xsi:nil="true"/>
    <Audience xmlns="http://schemas.microsoft.com/sharepoint/v3" xsi:nil="true"/>
    <PublishingIsFurlPage xmlns="http://schemas.microsoft.com/sharepoint/v3" xsi:nil="true"/>
    <PublishingPageImage xmlns="http://schemas.microsoft.com/sharepoint/v3" xsi:nil="true"/>
    <Article_x0020_Video xmlns="213af126-92eb-4bb5-8bfd-1661103a2928">
      <Url xsi:nil="true"/>
      <Description xsi:nil="true"/>
    </Article_x0020_Video>
    <SummaryLinks xmlns="http://schemas.microsoft.com/sharepoint/v3" xsi:nil="true"/>
    <Article_x0020_Image_x0020_Gallery xmlns="213af126-92eb-4bb5-8bfd-1661103a2928" xsi:nil="true"/>
    <PublishingExpirationDate xmlns="http://schemas.microsoft.com/sharepoint/v3" xsi:nil="true"/>
    <SeoBrowserTitle xmlns="http://schemas.microsoft.com/sharepoint/v3" xsi:nil="true"/>
    <Article_x0020_Comments xmlns="213af126-92eb-4bb5-8bfd-1661103a2928" xsi:nil="true"/>
    <PublishingContactPicture xmlns="http://schemas.microsoft.com/sharepoint/v3">
      <Url xsi:nil="true"/>
      <Description xsi:nil="true"/>
    </PublishingContactPicture>
    <Article_x0020_Tools xmlns="213af126-92eb-4bb5-8bfd-1661103a2928" xsi:nil="true"/>
    <Publish_x0020_to_x0020_News_x0020_Page_x003f_ xmlns="213af126-92eb-4bb5-8bfd-1661103a2928">false</Publish_x0020_to_x0020_News_x0020_Page_x003f_>
    <PublishingStartDate xmlns="http://schemas.microsoft.com/sharepoint/v3" xsi:nil="true"/>
    <SeoRobotsNoIndex xmlns="http://schemas.microsoft.com/sharepoint/v3" xsi:nil="true"/>
    <Focus xmlns="213af126-92eb-4bb5-8bfd-1661103a2928">Enter Choice #1</Focus>
    <SeoMetaDescription xmlns="http://schemas.microsoft.com/sharepoint/v3" xsi:nil="true"/>
    <PublishingContact xmlns="http://schemas.microsoft.com/sharepoint/v3">
      <UserInfo>
        <DisplayName/>
        <AccountId xsi:nil="true"/>
        <AccountType/>
      </UserInfo>
    </PublishingContact>
    <PublishingContactName xmlns="http://schemas.microsoft.com/sharepoint/v3" xsi:nil="true"/>
    <g2a44a71b8514fe4bf3d99cbf75c14b3 xmlns="213af126-92eb-4bb5-8bfd-1661103a2928">
      <Terms xmlns="http://schemas.microsoft.com/office/infopath/2007/PartnerControls"/>
    </g2a44a71b8514fe4bf3d99cbf75c14b3>
    <Intranet_x0020_Article_x0020_Priority xmlns="213af126-92eb-4bb5-8bfd-1661103a2928">Enter Choice #1</Intranet_x0020_Article_x0020_Priority>
    <d9e9721bb8cb4a52ba21addbc0a89dfe xmlns="213af126-92eb-4bb5-8bfd-1661103a2928">
      <Terms xmlns="http://schemas.microsoft.com/office/infopath/2007/PartnerControls"/>
    </d9e9721bb8cb4a52ba21addbc0a89dfe>
    <Comments xmlns="http://schemas.microsoft.com/sharepoint/v3" xsi:nil="true"/>
    <ha3b8c373a584cb6a336cdaae858a674 xmlns="213af126-92eb-4bb5-8bfd-1661103a2928">
      <Terms xmlns="http://schemas.microsoft.com/office/infopath/2007/PartnerControls"/>
    </ha3b8c373a584cb6a336cdaae858a674>
  </documentManagement>
</p:properties>
</file>

<file path=customXml/item2.xml><?xml version="1.0" encoding="utf-8"?>
<?mso-contentType ?>
<SharedContentType xmlns="Microsoft.SharePoint.Taxonomy.ContentTypeSync" SourceId="8bc46713-8fa2-488a-ac8b-ad618560c9d6" ContentTypeId="0x010100C568DB52D9D0A14D9B2FDCC96666E9F2007948130EC3DB064584E219954237AF3900242457EFB8B24247815D688C526CD44D00124FC62C804A2D43A00FFF54E789584C" PreviousValue="false"/>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WP Page" ma:contentTypeID="0x010100C568DB52D9D0A14D9B2FDCC96666E9F2007948130EC3DB064584E219954237AF3900242457EFB8B24247815D688C526CD44D00124FC62C804A2D43A00FFF54E789584C006218509EDC54D943936A7E207677FD80" ma:contentTypeVersion="84" ma:contentTypeDescription="" ma:contentTypeScope="" ma:versionID="0591bd6c79a48d2ef48b7c3ad9574a95">
  <xsd:schema xmlns:xsd="http://www.w3.org/2001/XMLSchema" xmlns:xs="http://www.w3.org/2001/XMLSchema" xmlns:p="http://schemas.microsoft.com/office/2006/metadata/properties" xmlns:ns1="http://schemas.microsoft.com/sharepoint/v3" xmlns:ns2="213af126-92eb-4bb5-8bfd-1661103a2928" targetNamespace="http://schemas.microsoft.com/office/2006/metadata/properties" ma:root="true" ma:fieldsID="ac88e9a577c8d4debdf1b78c8255f2c5" ns1:_="" ns2:_="">
    <xsd:import namespace="http://schemas.microsoft.com/sharepoint/v3"/>
    <xsd:import namespace="213af126-92eb-4bb5-8bfd-1661103a2928"/>
    <xsd:element name="properties">
      <xsd:complexType>
        <xsd:sequence>
          <xsd:element name="documentManagement">
            <xsd:complexType>
              <xsd:all>
                <xsd:element ref="ns1:Comments" minOccurs="0"/>
                <xsd:element ref="ns1:PublishingStartDate" minOccurs="0"/>
                <xsd:element ref="ns1:PublishingExpirationDate" minOccurs="0"/>
                <xsd:element ref="ns1:PublishingContact" minOccurs="0"/>
                <xsd:element ref="ns1:PublishingContactEmail" minOccurs="0"/>
                <xsd:element ref="ns1:PublishingContactName" minOccurs="0"/>
                <xsd:element ref="ns1:PublishingContactPicture" minOccurs="0"/>
                <xsd:element ref="ns1:PublishingRollupImage" minOccurs="0"/>
                <xsd:element ref="ns1:Audience" minOccurs="0"/>
                <xsd:element ref="ns1:PublishingIsFurlPage" minOccurs="0"/>
                <xsd:element ref="ns1:PublishingPageImage" minOccurs="0"/>
                <xsd:element ref="ns1:PublishingPageContent" minOccurs="0"/>
                <xsd:element ref="ns1:SummaryLinks" minOccurs="0"/>
                <xsd:element ref="ns1:ArticleByLine" minOccurs="0"/>
                <xsd:element ref="ns1:ArticleStartDate" minOccurs="0"/>
                <xsd:element ref="ns1:PublishingImageCaption" minOccurs="0"/>
                <xsd:element ref="ns1:SeoBrowserTitle" minOccurs="0"/>
                <xsd:element ref="ns1:SeoMetaDescription" minOccurs="0"/>
                <xsd:element ref="ns1:SeoKeywords" minOccurs="0"/>
                <xsd:element ref="ns1:SeoRobotsNoIndex" minOccurs="0"/>
                <xsd:element ref="ns2:Article_x0020_Comments" minOccurs="0"/>
                <xsd:element ref="ns2:Article_x0020_Image_x0020_Gallery" minOccurs="0"/>
                <xsd:element ref="ns2:Article_x0020_Image_x0020_Gallery_x0020_Folder" minOccurs="0"/>
                <xsd:element ref="ns2:Article_x0020_Tools" minOccurs="0"/>
                <xsd:element ref="ns2:Article_x0020_Video" minOccurs="0"/>
                <xsd:element ref="ns2:Publish_x0020_to_x0020_News_x0020_Page_x003f_" minOccurs="0"/>
                <xsd:element ref="ns2:Intranet_x0020_Article_x0020_Priority" minOccurs="0"/>
                <xsd:element ref="ns2:Focus" minOccurs="0"/>
                <xsd:element ref="ns2:Expiration_x0020_Notification" minOccurs="0"/>
                <xsd:element ref="ns2:DWP_x0020_Meta_x0020_Keywords" minOccurs="0"/>
                <xsd:element ref="ns2:News_x0020_Source" minOccurs="0"/>
                <xsd:element ref="ns2:Profile_x0020_Business_x0020_Group" minOccurs="0"/>
                <xsd:element ref="ns2:Profile_x0020_Function" minOccurs="0"/>
                <xsd:element ref="ns2:TaxCatchAllLabel" minOccurs="0"/>
                <xsd:element ref="ns2:d9e9721bb8cb4a52ba21addbc0a89dfe" minOccurs="0"/>
                <xsd:element ref="ns2:_dlc_DocId" minOccurs="0"/>
                <xsd:element ref="ns2:c421f60886e0447b9101ff5385eb5b37" minOccurs="0"/>
                <xsd:element ref="ns1:HeaderStyleDefinitions" minOccurs="0"/>
                <xsd:element ref="ns2:ha3b8c373a584cb6a336cdaae858a674" minOccurs="0"/>
                <xsd:element ref="ns1:PublishingPageLayout" minOccurs="0"/>
                <xsd:element ref="ns1:PublishingVariationGroupID" minOccurs="0"/>
                <xsd:element ref="ns1:PublishingVariationRelationshipLinkFieldID" minOccurs="0"/>
                <xsd:element ref="ns2:_dlc_DocIdUrl" minOccurs="0"/>
                <xsd:element ref="ns2:_dlc_DocIdPersistId" minOccurs="0"/>
                <xsd:element ref="ns2:g2a44a71b8514fe4bf3d99cbf75c14b3" minOccurs="0"/>
                <xsd:element ref="ns2:p0c7363ab63a4949aed13ac79818495c" minOccurs="0"/>
                <xsd:element ref="ns2:TaxCatchAll" minOccurs="0"/>
                <xsd:element ref="ns2:k86b4a6c32f1452eb7140edb0c47405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2" nillable="true" ma:displayName="Comments" ma:internalName="Comments">
      <xsd:simpleType>
        <xsd:restriction base="dms:Note">
          <xsd:maxLength value="255"/>
        </xsd:restriction>
      </xsd:simpleType>
    </xsd:element>
    <xsd:element name="PublishingStartDate" ma:index="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PublishingContact" ma:index="5" nillable="true" ma:displayName="Contact" ma:description="Contact is a site column created by the Publishing feature. It is used on the Page Content Type as the person or group who is the contact person for the page."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ingContactEmail" ma:index="6" nillable="true" ma:displayName="Contact E-Mail Address" ma:description="Contact E-mail Address is a site column created by the Publishing feature. It is used on the Page Content Type as the e-mail address of the person or group who is the contact person for the page." ma:internalName="PublishingContactEmail">
      <xsd:simpleType>
        <xsd:restriction base="dms:Text">
          <xsd:maxLength value="255"/>
        </xsd:restriction>
      </xsd:simpleType>
    </xsd:element>
    <xsd:element name="PublishingContactName" ma:index="7"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PublishingContactPicture" ma:index="8" nillable="true" ma:displayName="Contact Picture" ma:description="Contact Picture is a site column created by the Publishing feature. It is used on the Page Content Type as the picture of the user or group who is the contact person for the page." ma:format="Image" ma:internalName="PublishingContactPicture">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9" nillable="true" ma:displayName="Rollup Image" ma:description="Rollup Image is a site column created by the Publishing feature. It is used on the Page Content Type as the image for the page shown in content roll-ups such as the Content By Search web part." ma:internalName="PublishingRollupImage">
      <xsd:simpleType>
        <xsd:restriction base="dms:Unknown"/>
      </xsd:simpleType>
    </xsd:element>
    <xsd:element name="Audience" ma:index="10" nillable="true" ma:displayName="Target Audiences" ma:description="Target Audiences is a site column created by the Publishing feature. It is used to specify audiences to which this page will be targeted." ma:internalName="Audience">
      <xsd:simpleType>
        <xsd:restriction base="dms:Unknown"/>
      </xsd:simpleType>
    </xsd:element>
    <xsd:element name="PublishingIsFurlPage" ma:index="11" nillable="true" ma:displayName="Hide physical URLs from search" ma:description="If checked, the physical URL of this page will not appear in search results. Friendly URLs assigned to this page will always appear." ma:internalName="PublishingIsFurlPage">
      <xsd:simpleType>
        <xsd:restriction base="dms:Boolean"/>
      </xsd:simpleType>
    </xsd:element>
    <xsd:element name="PublishingPageImage" ma:index="12" nillable="true" ma:displayName="Page Image" ma:description="Page Image is a site column created by the Publishing feature. It is used on the Article Page Content Type as the primary image of the page." ma:internalName="PublishingPageImage">
      <xsd:simpleType>
        <xsd:restriction base="dms:Unknown"/>
      </xsd:simpleType>
    </xsd:element>
    <xsd:element name="PublishingPageContent" ma:index="13"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SummaryLinks" ma:index="14" nillable="true" ma:displayName="Summary Links" ma:description="Summary Links is a site column created by the Publishing feature. It is used on the Welcome Page Content Type to display a set of links." ma:internalName="SummaryLinks">
      <xsd:simpleType>
        <xsd:restriction base="dms:Unknown"/>
      </xsd:simpleType>
    </xsd:element>
    <xsd:element name="ArticleByLine" ma:index="15" nillable="true" ma:displayName="Byline" ma:description="Byline is a site column created by the Publishing feature. It is used on the Article Page Content Type as the byline of the page." ma:internalName="ArticleByLine">
      <xsd:simpleType>
        <xsd:restriction base="dms:Text">
          <xsd:maxLength value="255"/>
        </xsd:restriction>
      </xsd:simpleType>
    </xsd:element>
    <xsd:element name="ArticleStartDate" ma:index="16" nillable="true" ma:displayName="Article Date" ma:description="Article Date is a site column created by the Publishing feature. It is used on the Article Page Content Type as the date of the page." ma:format="DateOnly" ma:internalName="ArticleStartDate">
      <xsd:simpleType>
        <xsd:restriction base="dms:DateTime"/>
      </xsd:simpleType>
    </xsd:element>
    <xsd:element name="PublishingImageCaption" ma:index="17" nillable="true" ma:displayName="Image Caption" ma:description="Image Caption is a site column created by the Publishing feature. It is used on the Article Page Content Type as the caption for the primary image displayed on the page." ma:internalName="PublishingImageCaption">
      <xsd:simpleType>
        <xsd:restriction base="dms:Unknown"/>
      </xsd:simpleType>
    </xsd:element>
    <xsd:element name="SeoBrowserTitle" ma:index="18" nillable="true" ma:displayName="Browser Title" ma:description="Browser Title is a site column created by the Publishing feature. It is used as the title that appears at the top of a browser window and may appear in Internet search results." ma:hidden="true" ma:internalName="SeoBrowserTitle">
      <xsd:simpleType>
        <xsd:restriction base="dms:Text"/>
      </xsd:simpleType>
    </xsd:element>
    <xsd:element name="SeoMetaDescription" ma:index="19" nillable="true" ma:displayName="Meta Description" ma:description="Meta Description is a site column created by the Publishing feature. Internet search engines may display this description in search results pages." ma:hidden="true" ma:internalName="SeoMetaDescription">
      <xsd:simpleType>
        <xsd:restriction base="dms:Text"/>
      </xsd:simpleType>
    </xsd:element>
    <xsd:element name="SeoKeywords" ma:index="20" nillable="true" ma:displayName="Meta Keywords" ma:description="Meta Keywords" ma:hidden="true" ma:internalName="SeoKeywords">
      <xsd:simpleType>
        <xsd:restriction base="dms:Text"/>
      </xsd:simpleType>
    </xsd:element>
    <xsd:element name="SeoRobotsNoIndex" ma:index="21" nillable="true" ma:displayName="Hide from Internet Search Engines" ma:description="Hide from Internet Search Engines is a site column created by the Publishing feature. It is used to indicate to search engine crawlers that a particular page should not be indexed." ma:hidden="true" ma:internalName="RobotsNoIndex">
      <xsd:simpleType>
        <xsd:restriction base="dms:Boolean"/>
      </xsd:simpleType>
    </xsd:element>
    <xsd:element name="HeaderStyleDefinitions" ma:index="44" nillable="true" ma:displayName="Style Definitions" ma:description="" ma:hidden="true" ma:internalName="HeaderStyleDefinitions">
      <xsd:simpleType>
        <xsd:restriction base="dms:Unknown"/>
      </xsd:simpleType>
    </xsd:element>
    <xsd:element name="PublishingPageLayout" ma:index="46" nillable="true" ma:displayName="Page Layout" ma:description="" ma:internalName="PublishingPageLayout"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lishingVariationGroupID" ma:index="47" nillable="true" ma:displayName="Variation Group ID" ma:description="" ma:hidden="true" ma:internalName="PublishingVariationGroupID">
      <xsd:simpleType>
        <xsd:restriction base="dms:Text">
          <xsd:maxLength value="255"/>
        </xsd:restriction>
      </xsd:simpleType>
    </xsd:element>
    <xsd:element name="PublishingVariationRelationshipLinkFieldID" ma:index="48" nillable="true" ma:displayName="Variation Relationship Link" ma:description="" ma:hidden="true" ma:internalName="PublishingVariationRelationshipLinkFieldID">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3af126-92eb-4bb5-8bfd-1661103a2928" elementFormDefault="qualified">
    <xsd:import namespace="http://schemas.microsoft.com/office/2006/documentManagement/types"/>
    <xsd:import namespace="http://schemas.microsoft.com/office/infopath/2007/PartnerControls"/>
    <xsd:element name="Article_x0020_Comments" ma:index="22" nillable="true" ma:displayName="Article Comments" ma:internalName="Article_x0020_Comments">
      <xsd:simpleType>
        <xsd:restriction base="dms:Text">
          <xsd:maxLength value="255"/>
        </xsd:restriction>
      </xsd:simpleType>
    </xsd:element>
    <xsd:element name="Article_x0020_Image_x0020_Gallery" ma:index="23" nillable="true" ma:displayName="Article Image Gallery" ma:internalName="Article_x0020_Image_x0020_Gallery">
      <xsd:simpleType>
        <xsd:restriction base="dms:Unknown"/>
      </xsd:simpleType>
    </xsd:element>
    <xsd:element name="Article_x0020_Image_x0020_Gallery_x0020_Folder" ma:index="24" nillable="true" ma:displayName="Article Image Gallery Folder" ma:internalName="Article_x0020_Image_x0020_Gallery_x0020_Folder">
      <xsd:simpleType>
        <xsd:restriction base="dms:Text">
          <xsd:maxLength value="255"/>
        </xsd:restriction>
      </xsd:simpleType>
    </xsd:element>
    <xsd:element name="Article_x0020_Tools" ma:index="25" nillable="true" ma:displayName="Article Tools" ma:internalName="Article_x0020_Tools">
      <xsd:simpleType>
        <xsd:restriction base="dms:Text">
          <xsd:maxLength value="255"/>
        </xsd:restriction>
      </xsd:simpleType>
    </xsd:element>
    <xsd:element name="Article_x0020_Video" ma:index="26" nillable="true" ma:displayName="Article Video" ma:format="Hyperlink" ma:internalName="Article_x0020_Video">
      <xsd:complexType>
        <xsd:complexContent>
          <xsd:extension base="dms:URL">
            <xsd:sequence>
              <xsd:element name="Url" type="dms:ValidUrl" minOccurs="0" nillable="true"/>
              <xsd:element name="Description" type="xsd:string" nillable="true"/>
            </xsd:sequence>
          </xsd:extension>
        </xsd:complexContent>
      </xsd:complexType>
    </xsd:element>
    <xsd:element name="Publish_x0020_to_x0020_News_x0020_Page_x003f_" ma:index="32" nillable="true" ma:displayName="Publish to News Page?" ma:default="0" ma:internalName="Publish_x0020_to_x0020_News_x0020_Page_x003F_">
      <xsd:simpleType>
        <xsd:restriction base="dms:Boolean"/>
      </xsd:simpleType>
    </xsd:element>
    <xsd:element name="Intranet_x0020_Article_x0020_Priority" ma:index="33" nillable="true" ma:displayName="Intranet Article Priority" ma:default="Enter Choice #1" ma:format="Dropdown" ma:internalName="Intranet_x0020_Article_x0020_Priority">
      <xsd:simpleType>
        <xsd:restriction base="dms:Choice">
          <xsd:enumeration value="Enter Choice #1"/>
          <xsd:enumeration value="Enter Choice #2"/>
          <xsd:enumeration value="Enter Choice #3"/>
        </xsd:restriction>
      </xsd:simpleType>
    </xsd:element>
    <xsd:element name="Focus" ma:index="34" nillable="true" ma:displayName="Focus" ma:default="Enter Choice #1" ma:format="Dropdown" ma:internalName="Focus">
      <xsd:simpleType>
        <xsd:restriction base="dms:Choice">
          <xsd:enumeration value="Enter Choice #1"/>
          <xsd:enumeration value="Enter Choice #2"/>
          <xsd:enumeration value="Enter Choice #3"/>
        </xsd:restriction>
      </xsd:simpleType>
    </xsd:element>
    <xsd:element name="Expiration_x0020_Notification" ma:index="35" nillable="true" ma:displayName="Expiration Notification" ma:description="Content will be deleted 14 days after notification is sent." ma:format="DateOnly" ma:internalName="Expiration_x0020_Notification" ma:readOnly="false">
      <xsd:simpleType>
        <xsd:restriction base="dms:DateTime"/>
      </xsd:simpleType>
    </xsd:element>
    <xsd:element name="DWP_x0020_Meta_x0020_Keywords" ma:index="36" nillable="true" ma:displayName="DWP Meta Keywords" ma:internalName="DWP_x0020_Meta_x0020_Keywords">
      <xsd:simpleType>
        <xsd:restriction base="dms:Note">
          <xsd:maxLength value="255"/>
        </xsd:restriction>
      </xsd:simpleType>
    </xsd:element>
    <xsd:element name="News_x0020_Source" ma:index="37" nillable="true" ma:displayName="News Source" ma:default="Enter Choice #1" ma:format="Dropdown" ma:internalName="News_x0020_Source">
      <xsd:simpleType>
        <xsd:restriction base="dms:Choice">
          <xsd:enumeration value="Enter Choice #1"/>
          <xsd:enumeration value="Enter Choice #2"/>
          <xsd:enumeration value="Enter Choice #3"/>
        </xsd:restriction>
      </xsd:simpleType>
    </xsd:element>
    <xsd:element name="Profile_x0020_Business_x0020_Group" ma:index="38" nillable="true" ma:displayName="Profile Business Group" ma:internalName="Profile_x0020_Business_x0020_Group">
      <xsd:simpleType>
        <xsd:restriction base="dms:Text">
          <xsd:maxLength value="255"/>
        </xsd:restriction>
      </xsd:simpleType>
    </xsd:element>
    <xsd:element name="Profile_x0020_Function" ma:index="39" nillable="true" ma:displayName="Profile Function" ma:internalName="Profile_x0020_Function">
      <xsd:simpleType>
        <xsd:restriction base="dms:Text">
          <xsd:maxLength value="255"/>
        </xsd:restriction>
      </xsd:simpleType>
    </xsd:element>
    <xsd:element name="TaxCatchAllLabel" ma:index="40" nillable="true" ma:displayName="Taxonomy Catch All Column1" ma:description="" ma:hidden="true" ma:list="{acdb1ca7-ddea-4ee5-80ee-ebedf5a5ef35}" ma:internalName="TaxCatchAllLabel" ma:readOnly="true" ma:showField="CatchAllDataLabel" ma:web="ded6838e-a0a0-48ab-ae1f-2d0e9ce3bc07">
      <xsd:complexType>
        <xsd:complexContent>
          <xsd:extension base="dms:MultiChoiceLookup">
            <xsd:sequence>
              <xsd:element name="Value" type="dms:Lookup" maxOccurs="unbounded" minOccurs="0" nillable="true"/>
            </xsd:sequence>
          </xsd:extension>
        </xsd:complexContent>
      </xsd:complexType>
    </xsd:element>
    <xsd:element name="d9e9721bb8cb4a52ba21addbc0a89dfe" ma:index="41" nillable="true" ma:taxonomy="true" ma:internalName="d9e9721bb8cb4a52ba21addbc0a89dfe" ma:taxonomyFieldName="Content_x0020_Language" ma:displayName="Content Language" ma:readOnly="false" ma:default="" ma:fieldId="{d9e9721b-b8cb-4a52-ba21-addbc0a89dfe}" ma:taxonomyMulti="true" ma:sspId="8bc46713-8fa2-488a-ac8b-ad618560c9d6" ma:termSetId="87642fc5-5076-4ec2-8e89-18225f3dc3b1" ma:anchorId="00000000-0000-0000-0000-000000000000" ma:open="false" ma:isKeyword="false">
      <xsd:complexType>
        <xsd:sequence>
          <xsd:element ref="pc:Terms" minOccurs="0" maxOccurs="1"/>
        </xsd:sequence>
      </xsd:complexType>
    </xsd:element>
    <xsd:element name="_dlc_DocId" ma:index="42" nillable="true" ma:displayName="Document ID Value" ma:description="The value of the document ID assigned to this item." ma:internalName="_dlc_DocId" ma:readOnly="true">
      <xsd:simpleType>
        <xsd:restriction base="dms:Text"/>
      </xsd:simpleType>
    </xsd:element>
    <xsd:element name="c421f60886e0447b9101ff5385eb5b37" ma:index="43" nillable="true" ma:taxonomy="true" ma:internalName="c421f60886e0447b9101ff5385eb5b37" ma:taxonomyFieldName="Content_x002d_Type" ma:displayName="Content Category" ma:readOnly="false" ma:default="" ma:fieldId="{c421f608-86e0-447b-9101-ff5385eb5b37}" ma:taxonomyMulti="true" ma:sspId="8bc46713-8fa2-488a-ac8b-ad618560c9d6" ma:termSetId="130ba214-dc76-49a1-afb3-688e3f61e563" ma:anchorId="00000000-0000-0000-0000-000000000000" ma:open="false" ma:isKeyword="false">
      <xsd:complexType>
        <xsd:sequence>
          <xsd:element ref="pc:Terms" minOccurs="0" maxOccurs="1"/>
        </xsd:sequence>
      </xsd:complexType>
    </xsd:element>
    <xsd:element name="ha3b8c373a584cb6a336cdaae858a674" ma:index="45" nillable="true" ma:taxonomy="true" ma:internalName="ha3b8c373a584cb6a336cdaae858a674" ma:taxonomyFieldName="Facility" ma:displayName="Region and Facility" ma:readOnly="false" ma:default="" ma:fieldId="{1a3b8c37-3a58-4cb6-a336-cdaae858a674}" ma:taxonomyMulti="true" ma:sspId="8bc46713-8fa2-488a-ac8b-ad618560c9d6" ma:termSetId="289b5147-2861-4c9b-a085-9508b4767d56" ma:anchorId="00000000-0000-0000-0000-000000000000" ma:open="false" ma:isKeyword="false">
      <xsd:complexType>
        <xsd:sequence>
          <xsd:element ref="pc:Terms" minOccurs="0" maxOccurs="1"/>
        </xsd:sequence>
      </xsd:complexType>
    </xsd:element>
    <xsd:element name="_dlc_DocIdUrl" ma:index="4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0" nillable="true" ma:displayName="Persist ID" ma:description="Keep ID on add." ma:hidden="true" ma:internalName="_dlc_DocIdPersistId" ma:readOnly="true">
      <xsd:simpleType>
        <xsd:restriction base="dms:Boolean"/>
      </xsd:simpleType>
    </xsd:element>
    <xsd:element name="g2a44a71b8514fe4bf3d99cbf75c14b3" ma:index="55" nillable="true" ma:taxonomy="true" ma:internalName="g2a44a71b8514fe4bf3d99cbf75c14b3" ma:taxonomyFieldName="Business_x0020_Group" ma:displayName="Business Group" ma:readOnly="false" ma:default="" ma:fieldId="{02a44a71-b851-4fe4-bf3d-99cbf75c14b3}" ma:taxonomyMulti="true" ma:sspId="8bc46713-8fa2-488a-ac8b-ad618560c9d6" ma:termSetId="9f43c04a-35d1-4ece-8911-bc3d0d85a572" ma:anchorId="00000000-0000-0000-0000-000000000000" ma:open="false" ma:isKeyword="false">
      <xsd:complexType>
        <xsd:sequence>
          <xsd:element ref="pc:Terms" minOccurs="0" maxOccurs="1"/>
        </xsd:sequence>
      </xsd:complexType>
    </xsd:element>
    <xsd:element name="p0c7363ab63a4949aed13ac79818495c" ma:index="57" nillable="true" ma:taxonomy="true" ma:internalName="p0c7363ab63a4949aed13ac79818495c" ma:taxonomyFieldName="Function" ma:displayName="Function" ma:default="" ma:fieldId="{90c7363a-b63a-4949-aed1-3ac79818495c}" ma:taxonomyMulti="true" ma:sspId="8bc46713-8fa2-488a-ac8b-ad618560c9d6" ma:termSetId="32bd07dc-8a43-415d-a3ec-c95638f4d174" ma:anchorId="00000000-0000-0000-0000-000000000000" ma:open="false" ma:isKeyword="false">
      <xsd:complexType>
        <xsd:sequence>
          <xsd:element ref="pc:Terms" minOccurs="0" maxOccurs="1"/>
        </xsd:sequence>
      </xsd:complexType>
    </xsd:element>
    <xsd:element name="TaxCatchAll" ma:index="59" nillable="true" ma:displayName="Taxonomy Catch All Column" ma:description="" ma:hidden="true" ma:list="{acdb1ca7-ddea-4ee5-80ee-ebedf5a5ef35}" ma:internalName="TaxCatchAll" ma:showField="CatchAllData" ma:web="ded6838e-a0a0-48ab-ae1f-2d0e9ce3bc07">
      <xsd:complexType>
        <xsd:complexContent>
          <xsd:extension base="dms:MultiChoiceLookup">
            <xsd:sequence>
              <xsd:element name="Value" type="dms:Lookup" maxOccurs="unbounded" minOccurs="0" nillable="true"/>
            </xsd:sequence>
          </xsd:extension>
        </xsd:complexContent>
      </xsd:complexType>
    </xsd:element>
    <xsd:element name="k86b4a6c32f1452eb7140edb0c474059" ma:index="60" nillable="true" ma:taxonomy="true" ma:internalName="k86b4a6c32f1452eb7140edb0c474059" ma:taxonomyFieldName="Document_x0020_Type" ma:displayName="Content Format" ma:default="" ma:fieldId="{486b4a6c-32f1-452e-b714-0edb0c474059}" ma:taxonomyMulti="true" ma:sspId="8bc46713-8fa2-488a-ac8b-ad618560c9d6" ma:termSetId="90aa2071-da9d-4816-8727-bc22e066604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1"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8308AD-929C-4AF1-934C-AD13F105D728}">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 ds:uri="880d2c43-0b5e-45d0-9409-d5b2a5a0b3b3"/>
    <ds:schemaRef ds:uri="35a8dfc4-bb7b-4e5b-b8d3-0034fb4fe385"/>
    <ds:schemaRef ds:uri="http://www.w3.org/XML/1998/namespace"/>
    <ds:schemaRef ds:uri="http://purl.org/dc/dcmitype/"/>
    <ds:schemaRef ds:uri="213af126-92eb-4bb5-8bfd-1661103a2928"/>
    <ds:schemaRef ds:uri="http://schemas.microsoft.com/sharepoint/v3"/>
  </ds:schemaRefs>
</ds:datastoreItem>
</file>

<file path=customXml/itemProps2.xml><?xml version="1.0" encoding="utf-8"?>
<ds:datastoreItem xmlns:ds="http://schemas.openxmlformats.org/officeDocument/2006/customXml" ds:itemID="{65D6A5C3-79E0-4861-80E8-0788E8CBC9AB}">
  <ds:schemaRefs>
    <ds:schemaRef ds:uri="Microsoft.SharePoint.Taxonomy.ContentTypeSync"/>
  </ds:schemaRefs>
</ds:datastoreItem>
</file>

<file path=customXml/itemProps3.xml><?xml version="1.0" encoding="utf-8"?>
<ds:datastoreItem xmlns:ds="http://schemas.openxmlformats.org/officeDocument/2006/customXml" ds:itemID="{2E3298FE-B4C4-4A24-B759-95762BB999CB}">
  <ds:schemaRefs>
    <ds:schemaRef ds:uri="http://schemas.microsoft.com/sharepoint/events"/>
  </ds:schemaRefs>
</ds:datastoreItem>
</file>

<file path=customXml/itemProps4.xml><?xml version="1.0" encoding="utf-8"?>
<ds:datastoreItem xmlns:ds="http://schemas.openxmlformats.org/officeDocument/2006/customXml" ds:itemID="{3FF7C96A-3951-49ED-A586-4BA010B04B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3af126-92eb-4bb5-8bfd-1661103a2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23A96D48-C214-4F88-BF4C-52E319A5EF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2713</Words>
  <Application>Microsoft Office PowerPoint</Application>
  <PresentationFormat>Breitbild</PresentationFormat>
  <Paragraphs>327</Paragraphs>
  <Slides>19</Slides>
  <Notes>4</Notes>
  <HiddenSlides>0</HiddenSlides>
  <MMClips>0</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1</vt:i4>
      </vt:variant>
      <vt:variant>
        <vt:lpstr>Folientitel</vt:lpstr>
      </vt:variant>
      <vt:variant>
        <vt:i4>19</vt:i4>
      </vt:variant>
    </vt:vector>
  </HeadingPairs>
  <TitlesOfParts>
    <vt:vector size="31" baseType="lpstr">
      <vt:lpstr>Arial</vt:lpstr>
      <vt:lpstr>Arial Black</vt:lpstr>
      <vt:lpstr>Calibri</vt:lpstr>
      <vt:lpstr>Courier New</vt:lpstr>
      <vt:lpstr>Honeywell Cond Web</vt:lpstr>
      <vt:lpstr>Honeywell Sans</vt:lpstr>
      <vt:lpstr>Honeywell Sans Web</vt:lpstr>
      <vt:lpstr>Lato Light</vt:lpstr>
      <vt:lpstr>Symbol</vt:lpstr>
      <vt:lpstr>Wingdings</vt:lpstr>
      <vt:lpstr>Honeywell Template 2022</vt:lpstr>
      <vt:lpstr>think-cell Slide</vt:lpstr>
      <vt:lpstr>Today’s  Honeywell</vt:lpstr>
      <vt:lpstr>PowerPoint-Präsentation</vt:lpstr>
      <vt:lpstr>Honeywell overview</vt:lpstr>
      <vt:lpstr>Honeywell at a glance</vt:lpstr>
      <vt:lpstr>aerospace</vt:lpstr>
      <vt:lpstr>Honeywell Building Technologies</vt:lpstr>
      <vt:lpstr>Performance materials and technologies</vt:lpstr>
      <vt:lpstr>Safety and productivity solutions</vt:lpstr>
      <vt:lpstr>Honeywell connected enterprise</vt:lpstr>
      <vt:lpstr>HONEYWELL accelerator</vt:lpstr>
      <vt:lpstr>PowerPoint-Präsentation</vt:lpstr>
      <vt:lpstr>Sustainable Solutions</vt:lpstr>
      <vt:lpstr>Creating Sustainable Solutions </vt:lpstr>
      <vt:lpstr>Honeywell corporate citizenship</vt:lpstr>
      <vt:lpstr>PowerPoint-Präsentation</vt:lpstr>
      <vt:lpstr>PowerPoint-Präsentation</vt:lpstr>
      <vt:lpstr>Awards and recognition</vt:lpstr>
      <vt:lpstr>Honeywell behaviors</vt:lpstr>
      <vt:lpstr>PowerPoint-Präsentation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Honeywell  PowerPoint Template 2022</dc:title>
  <dc:creator>Akif.Ahmad@Honeywell.com</dc:creator>
  <cp:lastModifiedBy>gn_HLS_Austria</cp:lastModifiedBy>
  <cp:revision>130</cp:revision>
  <dcterms:created xsi:type="dcterms:W3CDTF">2019-07-18T16:20:17Z</dcterms:created>
  <dcterms:modified xsi:type="dcterms:W3CDTF">2022-06-09T09:02:38Z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0x010100C568DB52D9D0A14D9B2FDCC96666E9F2007948130EC3DB064584E219954237AF3900242457EFB8B24247815D688C526CD44D00124FC62C804A2D43A00FFF54E789584C006218509EDC54D943936A7E207677FD80</vt:lpwstr>
  </property>
  <property fmtid="{D5CDD505-2E9C-101B-9397-08002B2CF9AE}" pid="3" name="MSIP_Label_d546e5e1-5d42-4630-bacd-c69bfdcbd5e8_Enabled">
    <vt:lpwstr>true</vt:lpwstr>
  </property>
  <property fmtid="{D5CDD505-2E9C-101B-9397-08002B2CF9AE}" pid="4" name="MSIP_Label_d546e5e1-5d42-4630-bacd-c69bfdcbd5e8_SetDate">
    <vt:lpwstr>2021-04-16T14:54:47Z</vt:lpwstr>
  </property>
  <property fmtid="{D5CDD505-2E9C-101B-9397-08002B2CF9AE}" pid="5" name="MSIP_Label_d546e5e1-5d42-4630-bacd-c69bfdcbd5e8_Method">
    <vt:lpwstr>Standard</vt:lpwstr>
  </property>
  <property fmtid="{D5CDD505-2E9C-101B-9397-08002B2CF9AE}" pid="6" name="MSIP_Label_d546e5e1-5d42-4630-bacd-c69bfdcbd5e8_Name">
    <vt:lpwstr>d546e5e1-5d42-4630-bacd-c69bfdcbd5e8</vt:lpwstr>
  </property>
  <property fmtid="{D5CDD505-2E9C-101B-9397-08002B2CF9AE}" pid="7" name="MSIP_Label_d546e5e1-5d42-4630-bacd-c69bfdcbd5e8_SiteId">
    <vt:lpwstr>96ece526-9c7d-48b0-8daf-8b93c90a5d18</vt:lpwstr>
  </property>
  <property fmtid="{D5CDD505-2E9C-101B-9397-08002B2CF9AE}" pid="8" name="MSIP_Label_d546e5e1-5d42-4630-bacd-c69bfdcbd5e8_ActionId">
    <vt:lpwstr>9ff641a5-90b1-445c-a805-e37cd35eb456</vt:lpwstr>
  </property>
  <property fmtid="{D5CDD505-2E9C-101B-9397-08002B2CF9AE}" pid="9" name="MSIP_Label_d546e5e1-5d42-4630-bacd-c69bfdcbd5e8_ContentBits">
    <vt:lpwstr>0</vt:lpwstr>
  </property>
  <property fmtid="{D5CDD505-2E9C-101B-9397-08002B2CF9AE}" pid="10" name="SmartTag">
    <vt:lpwstr>4</vt:lpwstr>
  </property>
</Properties>
</file>